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60" r:id="rId1"/>
    <p:sldMasterId id="2147483945" r:id="rId2"/>
  </p:sldMasterIdLst>
  <p:notesMasterIdLst>
    <p:notesMasterId r:id="rId57"/>
  </p:notesMasterIdLst>
  <p:handoutMasterIdLst>
    <p:handoutMasterId r:id="rId58"/>
  </p:handoutMasterIdLst>
  <p:sldIdLst>
    <p:sldId id="500" r:id="rId3"/>
    <p:sldId id="541" r:id="rId4"/>
    <p:sldId id="782" r:id="rId5"/>
    <p:sldId id="787" r:id="rId6"/>
    <p:sldId id="785" r:id="rId7"/>
    <p:sldId id="786" r:id="rId8"/>
    <p:sldId id="788" r:id="rId9"/>
    <p:sldId id="789" r:id="rId10"/>
    <p:sldId id="790" r:id="rId11"/>
    <p:sldId id="791" r:id="rId12"/>
    <p:sldId id="792" r:id="rId13"/>
    <p:sldId id="793" r:id="rId14"/>
    <p:sldId id="794" r:id="rId15"/>
    <p:sldId id="795" r:id="rId16"/>
    <p:sldId id="796" r:id="rId17"/>
    <p:sldId id="797" r:id="rId18"/>
    <p:sldId id="798" r:id="rId19"/>
    <p:sldId id="799" r:id="rId20"/>
    <p:sldId id="801" r:id="rId21"/>
    <p:sldId id="802" r:id="rId22"/>
    <p:sldId id="804" r:id="rId23"/>
    <p:sldId id="803" r:id="rId24"/>
    <p:sldId id="805" r:id="rId25"/>
    <p:sldId id="806" r:id="rId26"/>
    <p:sldId id="807" r:id="rId27"/>
    <p:sldId id="808" r:id="rId28"/>
    <p:sldId id="810" r:id="rId29"/>
    <p:sldId id="809" r:id="rId30"/>
    <p:sldId id="811" r:id="rId31"/>
    <p:sldId id="735" r:id="rId32"/>
    <p:sldId id="812" r:id="rId33"/>
    <p:sldId id="813" r:id="rId34"/>
    <p:sldId id="814" r:id="rId35"/>
    <p:sldId id="815" r:id="rId36"/>
    <p:sldId id="816" r:id="rId37"/>
    <p:sldId id="817" r:id="rId38"/>
    <p:sldId id="818" r:id="rId39"/>
    <p:sldId id="819" r:id="rId40"/>
    <p:sldId id="820" r:id="rId41"/>
    <p:sldId id="821" r:id="rId42"/>
    <p:sldId id="822" r:id="rId43"/>
    <p:sldId id="823" r:id="rId44"/>
    <p:sldId id="824" r:id="rId45"/>
    <p:sldId id="825" r:id="rId46"/>
    <p:sldId id="826" r:id="rId47"/>
    <p:sldId id="827" r:id="rId48"/>
    <p:sldId id="828" r:id="rId49"/>
    <p:sldId id="829" r:id="rId50"/>
    <p:sldId id="830" r:id="rId51"/>
    <p:sldId id="831" r:id="rId52"/>
    <p:sldId id="832" r:id="rId53"/>
    <p:sldId id="833" r:id="rId54"/>
    <p:sldId id="783" r:id="rId55"/>
    <p:sldId id="681" r:id="rId56"/>
  </p:sldIdLst>
  <p:sldSz cx="9144000" cy="6858000" type="screen4x3"/>
  <p:notesSz cx="7010400" cy="9296400"/>
  <p:defaultTextStyle>
    <a:defPPr>
      <a:defRPr lang="en-US"/>
    </a:defPPr>
    <a:lvl1pPr algn="ctr" rtl="0" eaLnBrk="0" fontAlgn="base" hangingPunct="0">
      <a:lnSpc>
        <a:spcPct val="90000"/>
      </a:lnSpc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ctr" rtl="0" eaLnBrk="0" fontAlgn="base" hangingPunct="0">
      <a:lnSpc>
        <a:spcPct val="90000"/>
      </a:lnSpc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ctr" rtl="0" eaLnBrk="0" fontAlgn="base" hangingPunct="0">
      <a:lnSpc>
        <a:spcPct val="90000"/>
      </a:lnSpc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ctr" rtl="0" eaLnBrk="0" fontAlgn="base" hangingPunct="0">
      <a:lnSpc>
        <a:spcPct val="90000"/>
      </a:lnSpc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ctr" rtl="0" eaLnBrk="0" fontAlgn="base" hangingPunct="0">
      <a:lnSpc>
        <a:spcPct val="90000"/>
      </a:lnSpc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C0C0C4"/>
    <a:srgbClr val="678DC5"/>
    <a:srgbClr val="3E67A4"/>
    <a:srgbClr val="3E8DC5"/>
    <a:srgbClr val="5F5F65"/>
    <a:srgbClr val="7E7E86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449" autoAdjust="0"/>
    <p:restoredTop sz="84254" autoAdjust="0"/>
  </p:normalViewPr>
  <p:slideViewPr>
    <p:cSldViewPr snapToGrid="0">
      <p:cViewPr>
        <p:scale>
          <a:sx n="66" d="100"/>
          <a:sy n="66" d="100"/>
        </p:scale>
        <p:origin x="-2388" y="-3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5022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  <p:sld r:id="rId11" collapse="1"/>
      <p:sld r:id="rId12" collapse="1"/>
      <p:sld r:id="rId13" collapse="1"/>
      <p:sld r:id="rId14" collapse="1"/>
      <p:sld r:id="rId15" collapse="1"/>
      <p:sld r:id="rId16" collapse="1"/>
      <p:sld r:id="rId17" collapse="1"/>
      <p:sld r:id="rId18" collapse="1"/>
      <p:sld r:id="rId19" collapse="1"/>
      <p:sld r:id="rId20" collapse="1"/>
      <p:sld r:id="rId21" collapse="1"/>
      <p:sld r:id="rId22" collapse="1"/>
      <p:sld r:id="rId23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7596"/>
    </p:cViewPr>
  </p:sorter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notesMaster" Target="notesMasters/notesMaster1.xml"/><Relationship Id="rId61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presProps" Target="presProps.xml"/></Relationships>
</file>

<file path=ppt/_rels/viewProps.xml.rels><?xml version="1.0" encoding="UTF-8" standalone="yes"?>
<Relationships xmlns="http://schemas.openxmlformats.org/package/2006/relationships"><Relationship Id="rId8" Type="http://schemas.openxmlformats.org/officeDocument/2006/relationships/slide" Target="slides/slide37.xml"/><Relationship Id="rId13" Type="http://schemas.openxmlformats.org/officeDocument/2006/relationships/slide" Target="slides/slide42.xml"/><Relationship Id="rId18" Type="http://schemas.openxmlformats.org/officeDocument/2006/relationships/slide" Target="slides/slide47.xml"/><Relationship Id="rId3" Type="http://schemas.openxmlformats.org/officeDocument/2006/relationships/slide" Target="slides/slide32.xml"/><Relationship Id="rId21" Type="http://schemas.openxmlformats.org/officeDocument/2006/relationships/slide" Target="slides/slide50.xml"/><Relationship Id="rId7" Type="http://schemas.openxmlformats.org/officeDocument/2006/relationships/slide" Target="slides/slide36.xml"/><Relationship Id="rId12" Type="http://schemas.openxmlformats.org/officeDocument/2006/relationships/slide" Target="slides/slide41.xml"/><Relationship Id="rId17" Type="http://schemas.openxmlformats.org/officeDocument/2006/relationships/slide" Target="slides/slide46.xml"/><Relationship Id="rId2" Type="http://schemas.openxmlformats.org/officeDocument/2006/relationships/slide" Target="slides/slide31.xml"/><Relationship Id="rId16" Type="http://schemas.openxmlformats.org/officeDocument/2006/relationships/slide" Target="slides/slide45.xml"/><Relationship Id="rId20" Type="http://schemas.openxmlformats.org/officeDocument/2006/relationships/slide" Target="slides/slide49.xml"/><Relationship Id="rId1" Type="http://schemas.openxmlformats.org/officeDocument/2006/relationships/slide" Target="slides/slide30.xml"/><Relationship Id="rId6" Type="http://schemas.openxmlformats.org/officeDocument/2006/relationships/slide" Target="slides/slide35.xml"/><Relationship Id="rId11" Type="http://schemas.openxmlformats.org/officeDocument/2006/relationships/slide" Target="slides/slide40.xml"/><Relationship Id="rId5" Type="http://schemas.openxmlformats.org/officeDocument/2006/relationships/slide" Target="slides/slide34.xml"/><Relationship Id="rId15" Type="http://schemas.openxmlformats.org/officeDocument/2006/relationships/slide" Target="slides/slide44.xml"/><Relationship Id="rId23" Type="http://schemas.openxmlformats.org/officeDocument/2006/relationships/slide" Target="slides/slide52.xml"/><Relationship Id="rId10" Type="http://schemas.openxmlformats.org/officeDocument/2006/relationships/slide" Target="slides/slide39.xml"/><Relationship Id="rId19" Type="http://schemas.openxmlformats.org/officeDocument/2006/relationships/slide" Target="slides/slide48.xml"/><Relationship Id="rId4" Type="http://schemas.openxmlformats.org/officeDocument/2006/relationships/slide" Target="slides/slide33.xml"/><Relationship Id="rId9" Type="http://schemas.openxmlformats.org/officeDocument/2006/relationships/slide" Target="slides/slide38.xml"/><Relationship Id="rId14" Type="http://schemas.openxmlformats.org/officeDocument/2006/relationships/slide" Target="slides/slide43.xml"/><Relationship Id="rId22" Type="http://schemas.openxmlformats.org/officeDocument/2006/relationships/slide" Target="slides/slide5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11"/>
          <p:cNvSpPr>
            <a:spLocks noChangeArrowheads="1"/>
          </p:cNvSpPr>
          <p:nvPr/>
        </p:nvSpPr>
        <p:spPr bwMode="auto">
          <a:xfrm>
            <a:off x="6249988" y="8609013"/>
            <a:ext cx="449262" cy="21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97283" name="Rectangle 12"/>
          <p:cNvSpPr>
            <a:spLocks noChangeArrowheads="1"/>
          </p:cNvSpPr>
          <p:nvPr/>
        </p:nvSpPr>
        <p:spPr bwMode="auto">
          <a:xfrm>
            <a:off x="57150" y="8785225"/>
            <a:ext cx="2619375" cy="347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5667" tIns="50185" rIns="95667" bIns="50185">
            <a:spAutoFit/>
          </a:bodyPr>
          <a:lstStyle/>
          <a:p>
            <a:pPr algn="l" defTabSz="611188">
              <a:lnSpc>
                <a:spcPct val="100000"/>
              </a:lnSpc>
              <a:tabLst>
                <a:tab pos="2387600" algn="l"/>
                <a:tab pos="4830763" algn="l"/>
              </a:tabLst>
              <a:defRPr/>
            </a:pPr>
            <a:r>
              <a:rPr lang="en-US" sz="800" dirty="0"/>
              <a:t>© 2006, Cisco Systems, Inc. All rights reserved.</a:t>
            </a:r>
          </a:p>
          <a:p>
            <a:pPr algn="l" defTabSz="611188">
              <a:lnSpc>
                <a:spcPct val="100000"/>
              </a:lnSpc>
              <a:tabLst>
                <a:tab pos="2387600" algn="l"/>
                <a:tab pos="4830763" algn="l"/>
              </a:tabLst>
              <a:defRPr/>
            </a:pPr>
            <a:r>
              <a:rPr lang="en-US" sz="800" dirty="0"/>
              <a:t>Presentation_ID.scr</a:t>
            </a:r>
          </a:p>
        </p:txBody>
      </p:sp>
      <p:sp>
        <p:nvSpPr>
          <p:cNvPr id="97284" name="Line 13"/>
          <p:cNvSpPr>
            <a:spLocks noChangeShapeType="1"/>
          </p:cNvSpPr>
          <p:nvPr/>
        </p:nvSpPr>
        <p:spPr bwMode="auto">
          <a:xfrm>
            <a:off x="152400" y="8799513"/>
            <a:ext cx="665321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97285" name="Rectangle 14"/>
          <p:cNvSpPr>
            <a:spLocks noChangeArrowheads="1"/>
          </p:cNvSpPr>
          <p:nvPr/>
        </p:nvSpPr>
        <p:spPr bwMode="auto">
          <a:xfrm>
            <a:off x="5929313" y="8680450"/>
            <a:ext cx="812800" cy="287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8819" tIns="0" rIns="18819" bIns="0" anchor="b"/>
          <a:lstStyle/>
          <a:p>
            <a:pPr algn="r" defTabSz="903288">
              <a:lnSpc>
                <a:spcPct val="100000"/>
              </a:lnSpc>
              <a:defRPr/>
            </a:pPr>
            <a:fld id="{BCC1ECAD-6CE1-4897-9CEF-F2ECC9BEA19E}" type="slidenum">
              <a:rPr lang="en-US" sz="800"/>
              <a:pPr algn="r" defTabSz="903288">
                <a:lnSpc>
                  <a:spcPct val="100000"/>
                </a:lnSpc>
                <a:defRPr/>
              </a:pPr>
              <a:t>‹#›</a:t>
            </a:fld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28058983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8"/>
          <p:cNvSpPr>
            <a:spLocks noChangeArrowheads="1"/>
          </p:cNvSpPr>
          <p:nvPr/>
        </p:nvSpPr>
        <p:spPr bwMode="auto">
          <a:xfrm>
            <a:off x="6249988" y="8609013"/>
            <a:ext cx="449262" cy="21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51203" name="Rectangle 9"/>
          <p:cNvSpPr>
            <a:spLocks noChangeArrowheads="1"/>
          </p:cNvSpPr>
          <p:nvPr/>
        </p:nvSpPr>
        <p:spPr bwMode="auto">
          <a:xfrm>
            <a:off x="57150" y="8785225"/>
            <a:ext cx="2619375" cy="347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5667" tIns="50185" rIns="95667" bIns="50185">
            <a:spAutoFit/>
          </a:bodyPr>
          <a:lstStyle/>
          <a:p>
            <a:pPr algn="l" defTabSz="611188">
              <a:lnSpc>
                <a:spcPct val="100000"/>
              </a:lnSpc>
              <a:tabLst>
                <a:tab pos="2387600" algn="l"/>
                <a:tab pos="4830763" algn="l"/>
              </a:tabLst>
              <a:defRPr/>
            </a:pPr>
            <a:r>
              <a:rPr lang="en-US" sz="800" dirty="0"/>
              <a:t>© 2006, Cisco Systems, Inc. All rights reserved.</a:t>
            </a:r>
          </a:p>
          <a:p>
            <a:pPr algn="l" defTabSz="611188">
              <a:lnSpc>
                <a:spcPct val="100000"/>
              </a:lnSpc>
              <a:tabLst>
                <a:tab pos="2387600" algn="l"/>
                <a:tab pos="4830763" algn="l"/>
              </a:tabLst>
              <a:defRPr/>
            </a:pPr>
            <a:r>
              <a:rPr lang="en-US" sz="800" dirty="0"/>
              <a:t>Presentation_ID.scr</a:t>
            </a:r>
          </a:p>
        </p:txBody>
      </p:sp>
      <p:sp>
        <p:nvSpPr>
          <p:cNvPr id="51204" name="Line 10"/>
          <p:cNvSpPr>
            <a:spLocks noChangeShapeType="1"/>
          </p:cNvSpPr>
          <p:nvPr/>
        </p:nvSpPr>
        <p:spPr bwMode="auto">
          <a:xfrm>
            <a:off x="152400" y="8799513"/>
            <a:ext cx="665321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183307" name="Rectangle 11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929313" y="8680450"/>
            <a:ext cx="812800" cy="287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8819" tIns="0" rIns="18819" bIns="0" numCol="1" anchor="b" anchorCtr="0" compatLnSpc="1">
            <a:prstTxWarp prst="textNoShape">
              <a:avLst/>
            </a:prstTxWarp>
          </a:bodyPr>
          <a:lstStyle>
            <a:lvl1pPr algn="r" defTabSz="903288">
              <a:lnSpc>
                <a:spcPct val="100000"/>
              </a:lnSpc>
              <a:defRPr sz="800"/>
            </a:lvl1pPr>
          </a:lstStyle>
          <a:p>
            <a:pPr>
              <a:defRPr/>
            </a:pPr>
            <a:fld id="{FB004549-1125-4930-988B-40FFE37DB1E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31750" name="Rectangle 12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873125" y="244475"/>
            <a:ext cx="5321300" cy="399097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</p:sp>
      <p:sp>
        <p:nvSpPr>
          <p:cNvPr id="183309" name="Rectangle 13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68350" y="4378325"/>
            <a:ext cx="5468938" cy="4252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667" tIns="50185" rIns="95667" bIns="5018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Body Text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76630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112713" indent="-112713" algn="l" defTabSz="1020763" rtl="0" eaLnBrk="0" fontAlgn="base" hangingPunct="0">
      <a:lnSpc>
        <a:spcPct val="90000"/>
      </a:lnSpc>
      <a:spcBef>
        <a:spcPct val="50000"/>
      </a:spcBef>
      <a:spcAft>
        <a:spcPct val="0"/>
      </a:spcAft>
      <a:buSzPct val="100000"/>
      <a:buChar char="•"/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82600" indent="-120650" algn="l" defTabSz="1020763" rtl="0" eaLnBrk="0" fontAlgn="base" hangingPunct="0">
      <a:lnSpc>
        <a:spcPct val="90000"/>
      </a:lnSpc>
      <a:spcBef>
        <a:spcPct val="35000"/>
      </a:spcBef>
      <a:spcAft>
        <a:spcPct val="0"/>
      </a:spcAft>
      <a:buSzPct val="100000"/>
      <a:buChar char="•"/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66788" algn="l" defTabSz="1020763" rtl="0" eaLnBrk="0" fontAlgn="base" hangingPunct="0">
      <a:lnSpc>
        <a:spcPct val="90000"/>
      </a:lnSpc>
      <a:spcBef>
        <a:spcPct val="35000"/>
      </a:spcBef>
      <a:spcAft>
        <a:spcPct val="0"/>
      </a:spcAft>
      <a:buSzPct val="100000"/>
      <a:buChar char="•"/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449388" algn="l" defTabSz="1020763" rtl="0" eaLnBrk="0" fontAlgn="base" hangingPunct="0">
      <a:lnSpc>
        <a:spcPct val="90000"/>
      </a:lnSpc>
      <a:spcBef>
        <a:spcPct val="35000"/>
      </a:spcBef>
      <a:spcAft>
        <a:spcPct val="0"/>
      </a:spcAft>
      <a:buSzPct val="100000"/>
      <a:buChar char="•"/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931988" algn="l" defTabSz="1020763" rtl="0" eaLnBrk="0" fontAlgn="base" hangingPunct="0">
      <a:lnSpc>
        <a:spcPct val="90000"/>
      </a:lnSpc>
      <a:spcBef>
        <a:spcPct val="35000"/>
      </a:spcBef>
      <a:spcAft>
        <a:spcPct val="0"/>
      </a:spcAft>
      <a:buSzPct val="100000"/>
      <a:buChar char="•"/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9034988-36DD-4D34-B1CE-37AB851117A5}" type="slidenum">
              <a:rPr lang="en-US" smtClean="0"/>
              <a:pPr/>
              <a:t>1</a:t>
            </a:fld>
            <a:endParaRPr lang="en-US" dirty="0" smtClean="0"/>
          </a:p>
        </p:txBody>
      </p:sp>
      <p:sp>
        <p:nvSpPr>
          <p:cNvPr id="32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04813" y="4378325"/>
            <a:ext cx="6121400" cy="4252913"/>
          </a:xfrm>
          <a:noFill/>
          <a:ln/>
        </p:spPr>
        <p:txBody>
          <a:bodyPr/>
          <a:lstStyle/>
          <a:p>
            <a:pPr>
              <a:buFontTx/>
              <a:buNone/>
            </a:pPr>
            <a:r>
              <a:rPr lang="en-US" b="1" dirty="0" smtClean="0"/>
              <a:t>Cisco Networking Academy program</a:t>
            </a:r>
          </a:p>
          <a:p>
            <a:pPr eaLnBrk="1" hangingPunct="1">
              <a:buFontTx/>
              <a:buNone/>
            </a:pPr>
            <a:r>
              <a:rPr lang="en-US" b="1" dirty="0" smtClean="0"/>
              <a:t>Routing Protocols</a:t>
            </a:r>
          </a:p>
          <a:p>
            <a:pPr>
              <a:buFontTx/>
              <a:buNone/>
            </a:pPr>
            <a:r>
              <a:rPr lang="en-US" sz="1300" b="1" dirty="0" smtClean="0"/>
              <a:t>Chapter 4: </a:t>
            </a:r>
            <a:r>
              <a:rPr lang="en-US" sz="1300" b="1" dirty="0" smtClean="0"/>
              <a:t>Routing Concepts</a:t>
            </a:r>
            <a:endParaRPr lang="en-GB" b="1" dirty="0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2906053-E8A2-4DAD-B57C-C8945C1AD1DD}" type="slidenum">
              <a:rPr lang="en-US" smtClean="0"/>
              <a:pPr/>
              <a:t>10</a:t>
            </a:fld>
            <a:endParaRPr lang="en-US" dirty="0" smtClean="0"/>
          </a:p>
        </p:txBody>
      </p:sp>
      <p:sp>
        <p:nvSpPr>
          <p:cNvPr id="34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112713" marR="0" indent="-112713" algn="l" defTabSz="1020763" rtl="0" eaLnBrk="0" fontAlgn="base" latinLnBrk="0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n-US" b="1" dirty="0" smtClean="0"/>
              <a:t>Functions of a Router</a:t>
            </a:r>
          </a:p>
          <a:p>
            <a:pPr marL="112713" marR="0" indent="-112713" algn="l" defTabSz="1020763" rtl="0" eaLnBrk="0" fontAlgn="base" latinLnBrk="0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n-US" b="1" dirty="0" smtClean="0"/>
              <a:t>4.1.1.5</a:t>
            </a:r>
            <a:r>
              <a:rPr lang="en-US" b="1" baseline="0" dirty="0" smtClean="0"/>
              <a:t> </a:t>
            </a:r>
            <a:r>
              <a:rPr lang="en-US" b="1" baseline="0" dirty="0" smtClean="0"/>
              <a:t>Routers Choose Best Paths</a:t>
            </a:r>
            <a:endParaRPr lang="en-US" b="1" dirty="0" smtClean="0"/>
          </a:p>
          <a:p>
            <a:pPr marL="112713" marR="0" indent="-112713" algn="l" defTabSz="1020763" rtl="0" eaLnBrk="0" fontAlgn="base" latinLnBrk="0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endParaRPr lang="en-US" b="1" dirty="0" smtClean="0"/>
          </a:p>
          <a:p>
            <a:pPr>
              <a:buFontTx/>
              <a:buNone/>
            </a:pPr>
            <a:endParaRPr lang="en-US" b="1" dirty="0" smtClean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2906053-E8A2-4DAD-B57C-C8945C1AD1DD}" type="slidenum">
              <a:rPr lang="en-US" smtClean="0"/>
              <a:pPr/>
              <a:t>11</a:t>
            </a:fld>
            <a:endParaRPr lang="en-US" dirty="0" smtClean="0"/>
          </a:p>
        </p:txBody>
      </p:sp>
      <p:sp>
        <p:nvSpPr>
          <p:cNvPr id="34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112713" marR="0" indent="-112713" algn="l" defTabSz="1020763" rtl="0" eaLnBrk="0" fontAlgn="base" latinLnBrk="0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n-US" b="1" dirty="0" smtClean="0"/>
              <a:t>Functions of a Router</a:t>
            </a:r>
          </a:p>
          <a:p>
            <a:pPr marL="112713" marR="0" indent="-112713" algn="l" defTabSz="1020763" rtl="0" eaLnBrk="0" fontAlgn="base" latinLnBrk="0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n-US" b="1" dirty="0" smtClean="0"/>
              <a:t>4.1.1.5</a:t>
            </a:r>
            <a:r>
              <a:rPr lang="en-US" b="1" baseline="0" dirty="0" smtClean="0"/>
              <a:t> </a:t>
            </a:r>
            <a:r>
              <a:rPr lang="en-US" b="1" baseline="0" dirty="0" smtClean="0"/>
              <a:t>Routers Choose Best Paths</a:t>
            </a:r>
            <a:endParaRPr lang="en-US" b="1" dirty="0" smtClean="0"/>
          </a:p>
          <a:p>
            <a:pPr marL="112713" marR="0" indent="-112713" algn="l" defTabSz="1020763" rtl="0" eaLnBrk="0" fontAlgn="base" latinLnBrk="0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endParaRPr lang="en-US" b="1" dirty="0" smtClean="0"/>
          </a:p>
          <a:p>
            <a:pPr>
              <a:buFontTx/>
              <a:buNone/>
            </a:pPr>
            <a:endParaRPr lang="en-US" b="1" dirty="0" smtClean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2906053-E8A2-4DAD-B57C-C8945C1AD1DD}" type="slidenum">
              <a:rPr lang="en-US" smtClean="0"/>
              <a:pPr/>
              <a:t>12</a:t>
            </a:fld>
            <a:endParaRPr lang="en-US" dirty="0" smtClean="0"/>
          </a:p>
        </p:txBody>
      </p:sp>
      <p:sp>
        <p:nvSpPr>
          <p:cNvPr id="34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112713" marR="0" indent="-112713" algn="l" defTabSz="1020763" rtl="0" eaLnBrk="0" fontAlgn="base" latinLnBrk="0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n-US" b="1" dirty="0" smtClean="0"/>
              <a:t>Functions of a Router</a:t>
            </a:r>
          </a:p>
          <a:p>
            <a:pPr marL="112713" marR="0" indent="-112713" algn="l" defTabSz="1020763" rtl="0" eaLnBrk="0" fontAlgn="base" latinLnBrk="0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n-US" b="1" dirty="0" smtClean="0"/>
              <a:t>4.1.1.6</a:t>
            </a:r>
            <a:r>
              <a:rPr lang="en-US" b="1" baseline="0" dirty="0" smtClean="0"/>
              <a:t> </a:t>
            </a:r>
            <a:r>
              <a:rPr lang="en-US" b="1" baseline="0" dirty="0" smtClean="0"/>
              <a:t>Packet Forwarding Methods</a:t>
            </a:r>
            <a:endParaRPr lang="en-US" b="1" dirty="0" smtClean="0"/>
          </a:p>
          <a:p>
            <a:pPr marL="112713" marR="0" indent="-112713" algn="l" defTabSz="1020763" rtl="0" eaLnBrk="0" fontAlgn="base" latinLnBrk="0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n-US" b="1" dirty="0" smtClean="0"/>
              <a:t>4.1.1.7 </a:t>
            </a:r>
            <a:r>
              <a:rPr lang="en-US" b="1" dirty="0" smtClean="0"/>
              <a:t>Activity – Identify Router Components</a:t>
            </a:r>
          </a:p>
          <a:p>
            <a:pPr marL="112713" marR="0" indent="-112713" algn="l" defTabSz="1020763" rtl="0" eaLnBrk="0" fontAlgn="base" latinLnBrk="0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n-US" b="1" dirty="0" smtClean="0"/>
              <a:t>4.1.1.8 </a:t>
            </a:r>
            <a:r>
              <a:rPr lang="en-US" b="1" dirty="0" smtClean="0"/>
              <a:t>Packet Tracer – Using Traceroute to Discover Networks</a:t>
            </a:r>
          </a:p>
          <a:p>
            <a:pPr marL="112713" marR="0" indent="-112713" algn="l" defTabSz="1020763" rtl="0" eaLnBrk="0" fontAlgn="base" latinLnBrk="0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n-US" b="1" dirty="0" smtClean="0"/>
              <a:t>4.1.1.9</a:t>
            </a:r>
            <a:r>
              <a:rPr lang="en-US" b="1" baseline="0" dirty="0" smtClean="0"/>
              <a:t> </a:t>
            </a:r>
            <a:r>
              <a:rPr lang="en-US" b="1" baseline="0" dirty="0" smtClean="0"/>
              <a:t>Lab – Mapping the Internet</a:t>
            </a:r>
            <a:endParaRPr lang="en-US" b="1" dirty="0" smtClean="0"/>
          </a:p>
          <a:p>
            <a:pPr>
              <a:buFontTx/>
              <a:buNone/>
            </a:pPr>
            <a:endParaRPr lang="en-US" b="1" dirty="0" smtClean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2906053-E8A2-4DAD-B57C-C8945C1AD1DD}" type="slidenum">
              <a:rPr lang="en-US" smtClean="0"/>
              <a:pPr/>
              <a:t>13</a:t>
            </a:fld>
            <a:endParaRPr lang="en-US" dirty="0" smtClean="0"/>
          </a:p>
        </p:txBody>
      </p:sp>
      <p:sp>
        <p:nvSpPr>
          <p:cNvPr id="34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112713" marR="0" indent="-112713" algn="l" defTabSz="1020763" rtl="0" eaLnBrk="0" fontAlgn="base" latinLnBrk="0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n-US" b="1" dirty="0" smtClean="0"/>
              <a:t>4.1.2 </a:t>
            </a:r>
            <a:r>
              <a:rPr lang="en-US" b="1" dirty="0" smtClean="0"/>
              <a:t>Connect Devices</a:t>
            </a:r>
          </a:p>
          <a:p>
            <a:pPr marL="112713" marR="0" indent="-112713" algn="l" defTabSz="1020763" rtl="0" eaLnBrk="0" fontAlgn="base" latinLnBrk="0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n-US" b="1" baseline="0" dirty="0" smtClean="0"/>
              <a:t>4.1.2.1  </a:t>
            </a:r>
            <a:r>
              <a:rPr lang="en-US" b="1" baseline="0" dirty="0" smtClean="0"/>
              <a:t>Connect to a Network </a:t>
            </a:r>
            <a:endParaRPr lang="en-US" b="1" dirty="0" smtClean="0"/>
          </a:p>
          <a:p>
            <a:pPr>
              <a:buFontTx/>
              <a:buNone/>
            </a:pPr>
            <a:endParaRPr lang="en-US" b="1" dirty="0" smtClean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2906053-E8A2-4DAD-B57C-C8945C1AD1DD}" type="slidenum">
              <a:rPr lang="en-US" smtClean="0"/>
              <a:pPr/>
              <a:t>14</a:t>
            </a:fld>
            <a:endParaRPr lang="en-US" dirty="0" smtClean="0"/>
          </a:p>
        </p:txBody>
      </p:sp>
      <p:sp>
        <p:nvSpPr>
          <p:cNvPr id="34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112713" marR="0" indent="-112713" algn="l" defTabSz="1020763" rtl="0" eaLnBrk="0" fontAlgn="base" latinLnBrk="0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n-US" b="1" dirty="0" smtClean="0"/>
              <a:t>4.1.2 </a:t>
            </a:r>
            <a:r>
              <a:rPr lang="en-US" b="1" dirty="0" smtClean="0"/>
              <a:t>Connect Devices</a:t>
            </a:r>
          </a:p>
          <a:p>
            <a:pPr marL="112713" marR="0" indent="-112713" algn="l" defTabSz="1020763" rtl="0" eaLnBrk="0" fontAlgn="base" latinLnBrk="0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n-US" b="1" baseline="0" dirty="0" smtClean="0"/>
              <a:t>4.1.2.2 </a:t>
            </a:r>
            <a:r>
              <a:rPr lang="en-US" b="1" baseline="0" dirty="0" smtClean="0"/>
              <a:t>Default Gateways</a:t>
            </a:r>
            <a:endParaRPr lang="en-US" b="1" dirty="0" smtClean="0"/>
          </a:p>
          <a:p>
            <a:pPr>
              <a:buFontTx/>
              <a:buNone/>
            </a:pPr>
            <a:endParaRPr lang="en-US" b="1" dirty="0" smtClean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2906053-E8A2-4DAD-B57C-C8945C1AD1DD}" type="slidenum">
              <a:rPr lang="en-US" smtClean="0"/>
              <a:pPr/>
              <a:t>15</a:t>
            </a:fld>
            <a:endParaRPr lang="en-US" dirty="0" smtClean="0"/>
          </a:p>
        </p:txBody>
      </p:sp>
      <p:sp>
        <p:nvSpPr>
          <p:cNvPr id="34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112713" marR="0" indent="-112713" algn="l" defTabSz="1020763" rtl="0" eaLnBrk="0" fontAlgn="base" latinLnBrk="0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n-US" b="1" dirty="0" smtClean="0"/>
              <a:t>4.1.2 </a:t>
            </a:r>
            <a:r>
              <a:rPr lang="en-US" b="1" dirty="0" smtClean="0"/>
              <a:t>Connect Devices</a:t>
            </a:r>
          </a:p>
          <a:p>
            <a:pPr marL="112713" marR="0" indent="-112713" algn="l" defTabSz="1020763" rtl="0" eaLnBrk="0" fontAlgn="base" latinLnBrk="0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n-US" b="1" baseline="0" dirty="0" smtClean="0"/>
              <a:t>4.1.2.3 </a:t>
            </a:r>
            <a:r>
              <a:rPr lang="en-US" b="1" baseline="0" dirty="0" smtClean="0"/>
              <a:t>Document Network Addressing</a:t>
            </a:r>
            <a:endParaRPr lang="en-US" b="1" dirty="0" smtClean="0"/>
          </a:p>
          <a:p>
            <a:pPr>
              <a:buFontTx/>
              <a:buNone/>
            </a:pPr>
            <a:endParaRPr lang="en-US" b="1" dirty="0" smtClean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2906053-E8A2-4DAD-B57C-C8945C1AD1DD}" type="slidenum">
              <a:rPr lang="en-US" smtClean="0"/>
              <a:pPr/>
              <a:t>16</a:t>
            </a:fld>
            <a:endParaRPr lang="en-US" dirty="0" smtClean="0"/>
          </a:p>
        </p:txBody>
      </p:sp>
      <p:sp>
        <p:nvSpPr>
          <p:cNvPr id="34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112713" marR="0" indent="-112713" algn="l" defTabSz="1020763" rtl="0" eaLnBrk="0" fontAlgn="base" latinLnBrk="0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n-US" b="1" dirty="0" smtClean="0"/>
              <a:t>4.1.2 </a:t>
            </a:r>
            <a:r>
              <a:rPr lang="en-US" b="1" dirty="0" smtClean="0"/>
              <a:t>Connect Devices</a:t>
            </a:r>
          </a:p>
          <a:p>
            <a:pPr marL="112713" marR="0" indent="-112713" algn="l" defTabSz="1020763" rtl="0" eaLnBrk="0" fontAlgn="base" latinLnBrk="0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n-US" b="1" baseline="0" dirty="0" smtClean="0"/>
              <a:t>4.1.2.4 </a:t>
            </a:r>
            <a:r>
              <a:rPr lang="en-US" b="1" baseline="0" dirty="0" smtClean="0"/>
              <a:t>Enable IP on a Host</a:t>
            </a:r>
            <a:endParaRPr lang="en-US" b="1" dirty="0" smtClean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2906053-E8A2-4DAD-B57C-C8945C1AD1DD}" type="slidenum">
              <a:rPr lang="en-US" smtClean="0"/>
              <a:pPr/>
              <a:t>17</a:t>
            </a:fld>
            <a:endParaRPr lang="en-US" dirty="0" smtClean="0"/>
          </a:p>
        </p:txBody>
      </p:sp>
      <p:sp>
        <p:nvSpPr>
          <p:cNvPr id="34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112713" marR="0" indent="-112713" algn="l" defTabSz="1020763" rtl="0" eaLnBrk="0" fontAlgn="base" latinLnBrk="0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n-US" b="1" dirty="0" smtClean="0"/>
              <a:t>4.1.2 </a:t>
            </a:r>
            <a:r>
              <a:rPr lang="en-US" b="1" dirty="0" smtClean="0"/>
              <a:t>Connect Devices</a:t>
            </a:r>
          </a:p>
          <a:p>
            <a:pPr marL="112713" marR="0" indent="-112713" algn="l" defTabSz="1020763" rtl="0" eaLnBrk="0" fontAlgn="base" latinLnBrk="0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n-US" b="1" baseline="0" dirty="0" smtClean="0"/>
              <a:t>4.1.2.5 </a:t>
            </a:r>
            <a:r>
              <a:rPr lang="en-US" b="1" baseline="0" dirty="0" smtClean="0"/>
              <a:t>Device LEDs</a:t>
            </a:r>
            <a:endParaRPr lang="en-US" b="1" dirty="0" smtClean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2906053-E8A2-4DAD-B57C-C8945C1AD1DD}" type="slidenum">
              <a:rPr lang="en-US" smtClean="0"/>
              <a:pPr/>
              <a:t>18</a:t>
            </a:fld>
            <a:endParaRPr lang="en-US" dirty="0" smtClean="0"/>
          </a:p>
        </p:txBody>
      </p:sp>
      <p:sp>
        <p:nvSpPr>
          <p:cNvPr id="34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112713" marR="0" indent="-112713" algn="l" defTabSz="1020763" rtl="0" eaLnBrk="0" fontAlgn="base" latinLnBrk="0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n-US" b="1" dirty="0" smtClean="0"/>
              <a:t>4.1.2 </a:t>
            </a:r>
            <a:r>
              <a:rPr lang="en-US" b="1" dirty="0" smtClean="0"/>
              <a:t>Connect Devices</a:t>
            </a:r>
          </a:p>
          <a:p>
            <a:pPr marL="112713" marR="0" indent="-112713" algn="l" defTabSz="1020763" rtl="0" eaLnBrk="0" fontAlgn="base" latinLnBrk="0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n-US" b="1" baseline="0" dirty="0" smtClean="0"/>
              <a:t>4.1.2.6 </a:t>
            </a:r>
            <a:r>
              <a:rPr lang="en-US" dirty="0" smtClean="0"/>
              <a:t>Console Access</a:t>
            </a:r>
            <a:endParaRPr lang="en-US" b="1" dirty="0" smtClean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2906053-E8A2-4DAD-B57C-C8945C1AD1DD}" type="slidenum">
              <a:rPr lang="en-US" smtClean="0"/>
              <a:pPr/>
              <a:t>19</a:t>
            </a:fld>
            <a:endParaRPr lang="en-US" dirty="0" smtClean="0"/>
          </a:p>
        </p:txBody>
      </p:sp>
      <p:sp>
        <p:nvSpPr>
          <p:cNvPr id="34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112713" marR="0" indent="-112713" algn="l" defTabSz="1020763" rtl="0" eaLnBrk="0" fontAlgn="base" latinLnBrk="0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n-US" b="1" dirty="0" smtClean="0"/>
              <a:t>4.1.2 </a:t>
            </a:r>
            <a:r>
              <a:rPr lang="en-US" b="1" dirty="0" smtClean="0"/>
              <a:t>Connect Devices</a:t>
            </a:r>
          </a:p>
          <a:p>
            <a:pPr marL="112713" marR="0" indent="-112713" algn="l" defTabSz="1020763" rtl="0" eaLnBrk="0" fontAlgn="base" latinLnBrk="0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n-US" b="1" baseline="0" dirty="0" smtClean="0"/>
              <a:t>4.1.2.7 </a:t>
            </a:r>
            <a:r>
              <a:rPr lang="en-US" b="1" baseline="0" dirty="0" smtClean="0"/>
              <a:t>Enable IP on a Switch</a:t>
            </a:r>
          </a:p>
          <a:p>
            <a:pPr marL="112713" marR="0" indent="-112713" algn="l" defTabSz="1020763" rtl="0" eaLnBrk="0" fontAlgn="base" latinLnBrk="0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n-US" b="1" baseline="0" dirty="0" smtClean="0"/>
              <a:t>4.1.2.8 </a:t>
            </a:r>
            <a:r>
              <a:rPr lang="en-US" b="1" baseline="0" dirty="0" smtClean="0"/>
              <a:t>Activity – Document an Addressing Scheme</a:t>
            </a:r>
          </a:p>
          <a:p>
            <a:pPr marL="112713" marR="0" indent="-112713" algn="l" defTabSz="1020763" rtl="0" eaLnBrk="0" fontAlgn="base" latinLnBrk="0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n-US" b="1" baseline="0" dirty="0" smtClean="0"/>
              <a:t>4.1.2.9 </a:t>
            </a:r>
            <a:r>
              <a:rPr lang="en-US" b="1" baseline="0" dirty="0" smtClean="0"/>
              <a:t>Packet Tracer – Documenting the Network</a:t>
            </a:r>
            <a:endParaRPr lang="en-US" b="1" dirty="0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70EE284-7961-42D5-9E4B-29540E276A78}" type="slidenum">
              <a:rPr lang="en-US" smtClean="0"/>
              <a:pPr/>
              <a:t>2</a:t>
            </a:fld>
            <a:endParaRPr lang="en-US" dirty="0" smtClean="0"/>
          </a:p>
        </p:txBody>
      </p:sp>
      <p:sp>
        <p:nvSpPr>
          <p:cNvPr id="337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buFontTx/>
              <a:buNone/>
            </a:pPr>
            <a:r>
              <a:rPr lang="en-US" b="1" dirty="0" smtClean="0"/>
              <a:t>Chapter 9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2906053-E8A2-4DAD-B57C-C8945C1AD1DD}" type="slidenum">
              <a:rPr lang="en-US" smtClean="0"/>
              <a:pPr/>
              <a:t>20</a:t>
            </a:fld>
            <a:endParaRPr lang="en-US" dirty="0" smtClean="0"/>
          </a:p>
        </p:txBody>
      </p:sp>
      <p:sp>
        <p:nvSpPr>
          <p:cNvPr id="34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112713" marR="0" indent="-112713" algn="l" defTabSz="1020763" rtl="0" eaLnBrk="0" fontAlgn="base" latinLnBrk="0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n-US" b="1" dirty="0" smtClean="0"/>
              <a:t>4.1.3</a:t>
            </a:r>
            <a:r>
              <a:rPr lang="en-US" b="1" baseline="0" dirty="0" smtClean="0"/>
              <a:t> </a:t>
            </a:r>
            <a:r>
              <a:rPr lang="en-US" b="1" baseline="0" dirty="0" smtClean="0"/>
              <a:t>Basic Settings on a Router</a:t>
            </a:r>
          </a:p>
          <a:p>
            <a:pPr marL="112713" marR="0" indent="-112713" algn="l" defTabSz="1020763" rtl="0" eaLnBrk="0" fontAlgn="base" latinLnBrk="0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n-US" b="1" baseline="0" dirty="0" smtClean="0"/>
              <a:t>4.1.3.1 </a:t>
            </a:r>
            <a:r>
              <a:rPr lang="en-US" dirty="0" smtClean="0"/>
              <a:t>Configure Basic Router Settings </a:t>
            </a:r>
            <a:endParaRPr lang="en-US" b="1" dirty="0" smtClean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2906053-E8A2-4DAD-B57C-C8945C1AD1DD}" type="slidenum">
              <a:rPr lang="en-US" smtClean="0"/>
              <a:pPr/>
              <a:t>21</a:t>
            </a:fld>
            <a:endParaRPr lang="en-US" dirty="0" smtClean="0"/>
          </a:p>
        </p:txBody>
      </p:sp>
      <p:sp>
        <p:nvSpPr>
          <p:cNvPr id="34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112713" marR="0" indent="-112713" algn="l" defTabSz="1020763" rtl="0" eaLnBrk="0" fontAlgn="base" latinLnBrk="0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n-US" b="1" dirty="0" smtClean="0"/>
              <a:t>4.1.3</a:t>
            </a:r>
            <a:r>
              <a:rPr lang="en-US" b="1" baseline="0" dirty="0" smtClean="0"/>
              <a:t> </a:t>
            </a:r>
            <a:r>
              <a:rPr lang="en-US" b="1" baseline="0" dirty="0" smtClean="0"/>
              <a:t>Basic Settings on a Router</a:t>
            </a:r>
          </a:p>
          <a:p>
            <a:pPr marL="112713" marR="0" indent="-112713" algn="l" defTabSz="1020763" rtl="0" eaLnBrk="0" fontAlgn="base" latinLnBrk="0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n-US" b="1" baseline="0" dirty="0" smtClean="0"/>
              <a:t>4.1.3.3 </a:t>
            </a:r>
            <a:r>
              <a:rPr lang="en-US" dirty="0" smtClean="0"/>
              <a:t>Configure Router Interfaces</a:t>
            </a:r>
            <a:endParaRPr lang="en-US" b="1" dirty="0" smtClean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2906053-E8A2-4DAD-B57C-C8945C1AD1DD}" type="slidenum">
              <a:rPr lang="en-US" smtClean="0"/>
              <a:pPr/>
              <a:t>22</a:t>
            </a:fld>
            <a:endParaRPr lang="en-US" dirty="0" smtClean="0"/>
          </a:p>
        </p:txBody>
      </p:sp>
      <p:sp>
        <p:nvSpPr>
          <p:cNvPr id="34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112713" marR="0" indent="-112713" algn="l" defTabSz="1020763" rtl="0" eaLnBrk="0" fontAlgn="base" latinLnBrk="0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n-US" b="1" dirty="0" smtClean="0"/>
              <a:t>4.1.3</a:t>
            </a:r>
            <a:r>
              <a:rPr lang="en-US" b="1" baseline="0" dirty="0" smtClean="0"/>
              <a:t> </a:t>
            </a:r>
            <a:r>
              <a:rPr lang="en-US" b="1" baseline="0" dirty="0" smtClean="0"/>
              <a:t>Basic Settings on a Router</a:t>
            </a:r>
          </a:p>
          <a:p>
            <a:pPr marL="112713" marR="0" indent="-112713" algn="l" defTabSz="1020763" rtl="0" eaLnBrk="0" fontAlgn="base" latinLnBrk="0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n-US" b="1" baseline="0" dirty="0" smtClean="0"/>
              <a:t>4.1.3.3 </a:t>
            </a:r>
            <a:r>
              <a:rPr lang="en-US" dirty="0" smtClean="0"/>
              <a:t>Configure an IPv6 Router Interface</a:t>
            </a:r>
            <a:endParaRPr lang="en-US" b="1" dirty="0" smtClean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2906053-E8A2-4DAD-B57C-C8945C1AD1DD}" type="slidenum">
              <a:rPr lang="en-US" smtClean="0"/>
              <a:pPr/>
              <a:t>23</a:t>
            </a:fld>
            <a:endParaRPr lang="en-US" dirty="0" smtClean="0"/>
          </a:p>
        </p:txBody>
      </p:sp>
      <p:sp>
        <p:nvSpPr>
          <p:cNvPr id="34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112713" marR="0" indent="-112713" algn="l" defTabSz="1020763" rtl="0" eaLnBrk="0" fontAlgn="base" latinLnBrk="0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n-US" b="1" dirty="0" smtClean="0"/>
              <a:t>4.1.3</a:t>
            </a:r>
            <a:r>
              <a:rPr lang="en-US" b="1" baseline="0" dirty="0" smtClean="0"/>
              <a:t> </a:t>
            </a:r>
            <a:r>
              <a:rPr lang="en-US" b="1" baseline="0" dirty="0" smtClean="0"/>
              <a:t>Basic Settings on a Router</a:t>
            </a:r>
          </a:p>
          <a:p>
            <a:pPr marL="112713" marR="0" indent="-112713" algn="l" defTabSz="1020763" rtl="0" eaLnBrk="0" fontAlgn="base" latinLnBrk="0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n-US" b="1" baseline="0" dirty="0" smtClean="0"/>
              <a:t>4.1.3.4 </a:t>
            </a:r>
            <a:r>
              <a:rPr lang="en-US" dirty="0" smtClean="0"/>
              <a:t>Configure</a:t>
            </a:r>
            <a:r>
              <a:rPr lang="en-US" baseline="0" dirty="0" smtClean="0"/>
              <a:t> a Loopback Interface</a:t>
            </a:r>
          </a:p>
          <a:p>
            <a:pPr marL="112713" marR="0" indent="-112713" algn="l" defTabSz="1020763" rtl="0" eaLnBrk="0" fontAlgn="base" latinLnBrk="0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n-US" b="1" baseline="0" dirty="0" smtClean="0"/>
              <a:t>4.1.3.5 </a:t>
            </a:r>
            <a:r>
              <a:rPr lang="en-US" b="1" baseline="0" dirty="0" smtClean="0"/>
              <a:t>Packet Tracer – Configuring IPv4 and IPv6 Interfaces</a:t>
            </a:r>
            <a:endParaRPr lang="en-US" b="1" dirty="0" smtClean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2906053-E8A2-4DAD-B57C-C8945C1AD1DD}" type="slidenum">
              <a:rPr lang="en-US" smtClean="0"/>
              <a:pPr/>
              <a:t>24</a:t>
            </a:fld>
            <a:endParaRPr lang="en-US" dirty="0" smtClean="0"/>
          </a:p>
        </p:txBody>
      </p:sp>
      <p:sp>
        <p:nvSpPr>
          <p:cNvPr id="34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112713" marR="0" indent="-112713" algn="l" defTabSz="1020763" rtl="0" eaLnBrk="0" fontAlgn="base" latinLnBrk="0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n-US" b="1" dirty="0" smtClean="0"/>
              <a:t>4.1.4</a:t>
            </a:r>
            <a:r>
              <a:rPr lang="en-US" b="1" baseline="0" dirty="0" smtClean="0"/>
              <a:t> </a:t>
            </a:r>
            <a:r>
              <a:rPr lang="en-US" b="1" baseline="0" dirty="0" smtClean="0"/>
              <a:t>Verify Connectivity of Directly Connected Networks</a:t>
            </a:r>
          </a:p>
          <a:p>
            <a:pPr marL="112713" marR="0" indent="-112713" algn="l" defTabSz="1020763" rtl="0" eaLnBrk="0" fontAlgn="base" latinLnBrk="0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n-US" b="1" baseline="0" dirty="0" smtClean="0"/>
              <a:t>4.1.4.1 </a:t>
            </a:r>
            <a:r>
              <a:rPr lang="en-US" dirty="0" smtClean="0"/>
              <a:t>Verify Interface Settings</a:t>
            </a:r>
            <a:endParaRPr lang="en-US" b="1" dirty="0" smtClean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2906053-E8A2-4DAD-B57C-C8945C1AD1DD}" type="slidenum">
              <a:rPr lang="en-US" smtClean="0"/>
              <a:pPr/>
              <a:t>25</a:t>
            </a:fld>
            <a:endParaRPr lang="en-US" dirty="0" smtClean="0"/>
          </a:p>
        </p:txBody>
      </p:sp>
      <p:sp>
        <p:nvSpPr>
          <p:cNvPr id="34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112713" marR="0" indent="-112713" algn="l" defTabSz="1020763" rtl="0" eaLnBrk="0" fontAlgn="base" latinLnBrk="0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n-US" b="1" dirty="0" smtClean="0"/>
              <a:t>4.1.4</a:t>
            </a:r>
            <a:r>
              <a:rPr lang="en-US" b="1" baseline="0" dirty="0" smtClean="0"/>
              <a:t> </a:t>
            </a:r>
            <a:r>
              <a:rPr lang="en-US" b="1" baseline="0" dirty="0" smtClean="0"/>
              <a:t>Verify Connectivity of Directly Connected Networks</a:t>
            </a:r>
          </a:p>
          <a:p>
            <a:pPr marL="112713" marR="0" indent="-112713" algn="l" defTabSz="1020763" rtl="0" eaLnBrk="0" fontAlgn="base" latinLnBrk="0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n-US" b="1" baseline="0" dirty="0" err="1" smtClean="0"/>
              <a:t>4.1.4.2</a:t>
            </a:r>
            <a:r>
              <a:rPr lang="en-US" b="0" baseline="0" dirty="0" err="1" smtClean="0"/>
              <a:t>.Verify</a:t>
            </a:r>
            <a:r>
              <a:rPr lang="en-US" b="0" baseline="0" dirty="0" smtClean="0"/>
              <a:t> </a:t>
            </a:r>
            <a:r>
              <a:rPr lang="en-US" b="0" baseline="0" dirty="0" smtClean="0"/>
              <a:t>IPv6 </a:t>
            </a:r>
            <a:r>
              <a:rPr lang="en-US" dirty="0" smtClean="0"/>
              <a:t>Interface Settings</a:t>
            </a:r>
            <a:endParaRPr lang="en-US" b="1" dirty="0" smtClean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2906053-E8A2-4DAD-B57C-C8945C1AD1DD}" type="slidenum">
              <a:rPr lang="en-US" smtClean="0"/>
              <a:pPr/>
              <a:t>26</a:t>
            </a:fld>
            <a:endParaRPr lang="en-US" dirty="0" smtClean="0"/>
          </a:p>
        </p:txBody>
      </p:sp>
      <p:sp>
        <p:nvSpPr>
          <p:cNvPr id="34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112713" marR="0" indent="-112713" algn="l" defTabSz="1020763" rtl="0" eaLnBrk="0" fontAlgn="base" latinLnBrk="0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n-US" b="1" dirty="0" smtClean="0"/>
              <a:t>4.1.4</a:t>
            </a:r>
            <a:r>
              <a:rPr lang="en-US" b="1" baseline="0" dirty="0" smtClean="0"/>
              <a:t> </a:t>
            </a:r>
            <a:r>
              <a:rPr lang="en-US" b="1" baseline="0" dirty="0" smtClean="0"/>
              <a:t>Verify Connectivity of Directly Connected Networks</a:t>
            </a:r>
          </a:p>
          <a:p>
            <a:pPr marL="112713" marR="0" indent="-112713" algn="l" defTabSz="1020763" rtl="0" eaLnBrk="0" fontAlgn="base" latinLnBrk="0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n-US" b="1" baseline="0" dirty="0" smtClean="0"/>
              <a:t>4.1.4.3 </a:t>
            </a:r>
            <a:r>
              <a:rPr lang="en-US" b="1" baseline="0" dirty="0" smtClean="0"/>
              <a:t>Filter Show Command Output</a:t>
            </a:r>
            <a:endParaRPr lang="en-US" b="1" dirty="0" smtClean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2906053-E8A2-4DAD-B57C-C8945C1AD1DD}" type="slidenum">
              <a:rPr lang="en-US" smtClean="0"/>
              <a:pPr/>
              <a:t>27</a:t>
            </a:fld>
            <a:endParaRPr lang="en-US" dirty="0" smtClean="0"/>
          </a:p>
        </p:txBody>
      </p:sp>
      <p:sp>
        <p:nvSpPr>
          <p:cNvPr id="34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112713" marR="0" indent="-112713" algn="l" defTabSz="1020763" rtl="0" eaLnBrk="0" fontAlgn="base" latinLnBrk="0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n-US" b="1" dirty="0" smtClean="0"/>
              <a:t>4.1.4</a:t>
            </a:r>
            <a:r>
              <a:rPr lang="en-US" b="1" baseline="0" dirty="0" smtClean="0"/>
              <a:t> </a:t>
            </a:r>
            <a:r>
              <a:rPr lang="en-US" b="1" baseline="0" dirty="0" smtClean="0"/>
              <a:t>Verify Connectivity of Directly Connected Networks</a:t>
            </a:r>
          </a:p>
          <a:p>
            <a:pPr marL="112713" marR="0" indent="-112713" algn="l" defTabSz="1020763" rtl="0" eaLnBrk="0" fontAlgn="base" latinLnBrk="0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n-US" b="1" baseline="0" dirty="0" smtClean="0"/>
              <a:t>4.1.4.4 </a:t>
            </a:r>
            <a:r>
              <a:rPr lang="en-US" b="1" baseline="0" dirty="0" smtClean="0"/>
              <a:t>Command History Feature</a:t>
            </a:r>
          </a:p>
          <a:p>
            <a:pPr marL="112713" marR="0" indent="-112713" algn="l" defTabSz="1020763" rtl="0" eaLnBrk="0" fontAlgn="base" latinLnBrk="0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n-US" b="1" baseline="0" dirty="0" smtClean="0"/>
              <a:t>4.1.4.5 </a:t>
            </a:r>
            <a:r>
              <a:rPr lang="en-US" b="1" baseline="0" dirty="0" smtClean="0"/>
              <a:t>Packet Tracer – Configuring and Verifying a Small Network</a:t>
            </a:r>
          </a:p>
          <a:p>
            <a:pPr marL="112713" marR="0" indent="-112713" algn="l" defTabSz="1020763" rtl="0" eaLnBrk="0" fontAlgn="base" latinLnBrk="0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n-US" b="1" baseline="0" dirty="0" smtClean="0"/>
              <a:t>4.1.4.6 </a:t>
            </a:r>
            <a:r>
              <a:rPr lang="en-US" b="1" baseline="0" dirty="0" smtClean="0"/>
              <a:t>Lab – Configuring Basic Router Settings with IOS CLI</a:t>
            </a:r>
          </a:p>
          <a:p>
            <a:pPr marL="112713" marR="0" indent="-112713" algn="l" defTabSz="1020763" rtl="0" eaLnBrk="0" fontAlgn="base" latinLnBrk="0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n-US" b="1" baseline="0" dirty="0" smtClean="0"/>
              <a:t>4.1.4.7 </a:t>
            </a:r>
            <a:r>
              <a:rPr lang="en-US" b="1" baseline="0" dirty="0" smtClean="0"/>
              <a:t>Lab – Configuring Basic Router Settings with CCP</a:t>
            </a:r>
            <a:endParaRPr lang="en-US" b="1" dirty="0" smtClean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2906053-E8A2-4DAD-B57C-C8945C1AD1DD}" type="slidenum">
              <a:rPr lang="en-US" smtClean="0"/>
              <a:pPr/>
              <a:t>28</a:t>
            </a:fld>
            <a:endParaRPr lang="en-US" dirty="0" smtClean="0"/>
          </a:p>
        </p:txBody>
      </p:sp>
      <p:sp>
        <p:nvSpPr>
          <p:cNvPr id="34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112713" marR="0" indent="-112713" algn="l" defTabSz="1020763" rtl="0" eaLnBrk="0" fontAlgn="base" latinLnBrk="0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n-US" b="1" dirty="0" smtClean="0"/>
              <a:t>4.2.1 </a:t>
            </a:r>
            <a:r>
              <a:rPr lang="en-US" sz="1200" dirty="0" smtClean="0"/>
              <a:t>Switching Packets between Networks</a:t>
            </a:r>
            <a:endParaRPr lang="en-US" b="1" baseline="0" dirty="0" smtClean="0"/>
          </a:p>
          <a:p>
            <a:pPr marL="112713" marR="0" indent="-112713" algn="l" defTabSz="1020763" rtl="0" eaLnBrk="0" fontAlgn="base" latinLnBrk="0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n-US" b="1" baseline="0" dirty="0" smtClean="0"/>
              <a:t>4.2.1.1 </a:t>
            </a:r>
            <a:r>
              <a:rPr lang="en-US" dirty="0" smtClean="0"/>
              <a:t>Router Switching Functions</a:t>
            </a:r>
            <a:endParaRPr lang="en-US" b="1" dirty="0" smtClean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2906053-E8A2-4DAD-B57C-C8945C1AD1DD}" type="slidenum">
              <a:rPr lang="en-US" smtClean="0"/>
              <a:pPr/>
              <a:t>29</a:t>
            </a:fld>
            <a:endParaRPr lang="en-US" dirty="0" smtClean="0"/>
          </a:p>
        </p:txBody>
      </p:sp>
      <p:sp>
        <p:nvSpPr>
          <p:cNvPr id="34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112713" marR="0" indent="-112713" algn="l" defTabSz="1020763" rtl="0" eaLnBrk="0" fontAlgn="base" latinLnBrk="0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n-US" b="1" dirty="0" smtClean="0"/>
              <a:t>4.2.1 </a:t>
            </a:r>
            <a:r>
              <a:rPr lang="en-US" sz="1200" dirty="0" smtClean="0"/>
              <a:t>Switching Packets between Networks</a:t>
            </a:r>
            <a:endParaRPr lang="en-US" b="1" baseline="0" dirty="0" smtClean="0"/>
          </a:p>
          <a:p>
            <a:pPr marL="112713" marR="0" indent="-112713" algn="l" defTabSz="1020763" rtl="0" eaLnBrk="0" fontAlgn="base" latinLnBrk="0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n-US" b="1" baseline="0" dirty="0" smtClean="0"/>
              <a:t>4.2.1.2  </a:t>
            </a:r>
            <a:r>
              <a:rPr lang="en-US" dirty="0" smtClean="0"/>
              <a:t>Send a Packet</a:t>
            </a:r>
            <a:endParaRPr lang="en-US" b="1" dirty="0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2906053-E8A2-4DAD-B57C-C8945C1AD1DD}" type="slidenum">
              <a:rPr lang="en-US" smtClean="0"/>
              <a:pPr/>
              <a:t>3</a:t>
            </a:fld>
            <a:endParaRPr lang="en-US" dirty="0" smtClean="0"/>
          </a:p>
        </p:txBody>
      </p:sp>
      <p:sp>
        <p:nvSpPr>
          <p:cNvPr id="34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buFontTx/>
              <a:buNone/>
            </a:pPr>
            <a:r>
              <a:rPr lang="en-US" b="1" dirty="0" smtClean="0"/>
              <a:t>4.</a:t>
            </a:r>
            <a:endParaRPr lang="en-US" b="1" dirty="0" smtClean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DBE9C86-8F91-408C-8823-75B6B5CDDFFE}" type="slidenum">
              <a:rPr lang="en-US" smtClean="0"/>
              <a:pPr/>
              <a:t>30</a:t>
            </a:fld>
            <a:endParaRPr lang="en-US" dirty="0" smtClean="0"/>
          </a:p>
        </p:txBody>
      </p:sp>
      <p:sp>
        <p:nvSpPr>
          <p:cNvPr id="35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n-US" b="1" dirty="0" smtClean="0"/>
              <a:t>4.2.1 </a:t>
            </a:r>
            <a:r>
              <a:rPr lang="en-US" sz="1200" dirty="0" smtClean="0"/>
              <a:t>Switching Packets between Networks</a:t>
            </a:r>
          </a:p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n-US" sz="1200" b="1" baseline="0" dirty="0" smtClean="0"/>
              <a:t>4.2.1.3 </a:t>
            </a:r>
            <a:r>
              <a:rPr lang="en-US" sz="1200" b="1" baseline="0" dirty="0" smtClean="0"/>
              <a:t>Forward to the Next Hop</a:t>
            </a:r>
            <a:endParaRPr lang="en-US" b="1" baseline="0" dirty="0" smtClean="0"/>
          </a:p>
          <a:p>
            <a:pPr>
              <a:lnSpc>
                <a:spcPct val="80000"/>
              </a:lnSpc>
              <a:buFontTx/>
              <a:buNone/>
            </a:pPr>
            <a:endParaRPr lang="en-US" dirty="0" smtClean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DBE9C86-8F91-408C-8823-75B6B5CDDFFE}" type="slidenum">
              <a:rPr lang="en-US" smtClean="0"/>
              <a:pPr/>
              <a:t>31</a:t>
            </a:fld>
            <a:endParaRPr lang="en-US" dirty="0" smtClean="0"/>
          </a:p>
        </p:txBody>
      </p:sp>
      <p:sp>
        <p:nvSpPr>
          <p:cNvPr id="35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n-US" b="1" dirty="0" smtClean="0"/>
              <a:t>4.2.1 </a:t>
            </a:r>
            <a:r>
              <a:rPr lang="en-US" sz="1200" dirty="0" smtClean="0"/>
              <a:t>Switching Packets between Networks</a:t>
            </a:r>
          </a:p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n-US" sz="1200" b="1" baseline="0" dirty="0" smtClean="0"/>
              <a:t>4.2.1.4 </a:t>
            </a:r>
            <a:r>
              <a:rPr lang="en-US" sz="1200" b="1" baseline="0" dirty="0" smtClean="0"/>
              <a:t>Packet Routing</a:t>
            </a:r>
            <a:endParaRPr lang="en-US" dirty="0" smtClean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DBE9C86-8F91-408C-8823-75B6B5CDDFFE}" type="slidenum">
              <a:rPr lang="en-US" smtClean="0"/>
              <a:pPr/>
              <a:t>32</a:t>
            </a:fld>
            <a:endParaRPr lang="en-US" dirty="0" smtClean="0"/>
          </a:p>
        </p:txBody>
      </p:sp>
      <p:sp>
        <p:nvSpPr>
          <p:cNvPr id="35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n-US" b="1" dirty="0" smtClean="0"/>
              <a:t>4.2.1 </a:t>
            </a:r>
            <a:r>
              <a:rPr lang="en-US" sz="1200" dirty="0" smtClean="0"/>
              <a:t>Switching Packets between Networks</a:t>
            </a:r>
          </a:p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n-US" sz="1200" b="1" baseline="0" dirty="0" smtClean="0"/>
              <a:t>4.2.1.5 </a:t>
            </a:r>
            <a:r>
              <a:rPr lang="en-US" sz="1200" b="1" baseline="0" dirty="0" smtClean="0"/>
              <a:t>Reach the Destination</a:t>
            </a:r>
          </a:p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n-US" sz="1200" b="1" baseline="0" dirty="0" smtClean="0"/>
              <a:t>4.2.1.6 </a:t>
            </a:r>
            <a:r>
              <a:rPr lang="en-US" sz="1200" b="1" baseline="0" dirty="0" smtClean="0"/>
              <a:t>Activity – Match Layer 2 and Layer 3 Addressing</a:t>
            </a:r>
            <a:endParaRPr lang="en-US" dirty="0" smtClean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DBE9C86-8F91-408C-8823-75B6B5CDDFFE}" type="slidenum">
              <a:rPr lang="en-US" smtClean="0"/>
              <a:pPr/>
              <a:t>33</a:t>
            </a:fld>
            <a:endParaRPr lang="en-US" dirty="0" smtClean="0"/>
          </a:p>
        </p:txBody>
      </p:sp>
      <p:sp>
        <p:nvSpPr>
          <p:cNvPr id="35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n-US" b="1" dirty="0" smtClean="0"/>
              <a:t>4.2.2</a:t>
            </a:r>
            <a:r>
              <a:rPr lang="en-US" b="1" baseline="0" dirty="0" smtClean="0"/>
              <a:t> </a:t>
            </a:r>
            <a:r>
              <a:rPr lang="en-US" b="1" baseline="0" dirty="0" smtClean="0"/>
              <a:t>Path Determination</a:t>
            </a:r>
          </a:p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n-US" b="1" baseline="0" dirty="0" smtClean="0"/>
              <a:t>4.2.2.1 </a:t>
            </a:r>
            <a:r>
              <a:rPr lang="en-US" b="1" baseline="0" dirty="0" smtClean="0"/>
              <a:t>Routing Decisions</a:t>
            </a:r>
          </a:p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endParaRPr lang="en-US" dirty="0" smtClean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DBE9C86-8F91-408C-8823-75B6B5CDDFFE}" type="slidenum">
              <a:rPr lang="en-US" smtClean="0"/>
              <a:pPr/>
              <a:t>34</a:t>
            </a:fld>
            <a:endParaRPr lang="en-US" dirty="0" smtClean="0"/>
          </a:p>
        </p:txBody>
      </p:sp>
      <p:sp>
        <p:nvSpPr>
          <p:cNvPr id="35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n-US" b="1" dirty="0" smtClean="0"/>
              <a:t>4.2.2</a:t>
            </a:r>
            <a:r>
              <a:rPr lang="en-US" b="1" baseline="0" dirty="0" smtClean="0"/>
              <a:t> </a:t>
            </a:r>
            <a:r>
              <a:rPr lang="en-US" b="1" baseline="0" dirty="0" smtClean="0"/>
              <a:t>Path Determination</a:t>
            </a:r>
          </a:p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n-US" b="1" baseline="0" dirty="0" smtClean="0"/>
              <a:t>4.2.2.2 </a:t>
            </a:r>
            <a:r>
              <a:rPr lang="en-US" b="1" baseline="0" dirty="0" smtClean="0"/>
              <a:t>Best Path</a:t>
            </a:r>
          </a:p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endParaRPr lang="en-US" dirty="0" smtClean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DBE9C86-8F91-408C-8823-75B6B5CDDFFE}" type="slidenum">
              <a:rPr lang="en-US" smtClean="0"/>
              <a:pPr/>
              <a:t>35</a:t>
            </a:fld>
            <a:endParaRPr lang="en-US" dirty="0" smtClean="0"/>
          </a:p>
        </p:txBody>
      </p:sp>
      <p:sp>
        <p:nvSpPr>
          <p:cNvPr id="35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n-US" b="1" dirty="0" smtClean="0"/>
              <a:t>4.2.2</a:t>
            </a:r>
            <a:r>
              <a:rPr lang="en-US" b="1" baseline="0" dirty="0" smtClean="0"/>
              <a:t> </a:t>
            </a:r>
            <a:r>
              <a:rPr lang="en-US" b="1" baseline="0" dirty="0" smtClean="0"/>
              <a:t>Path Determination</a:t>
            </a:r>
          </a:p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n-US" b="1" baseline="0" dirty="0" smtClean="0"/>
              <a:t>4.2.2.3 </a:t>
            </a:r>
            <a:r>
              <a:rPr lang="en-US" b="1" baseline="0" dirty="0" smtClean="0"/>
              <a:t>Load Balancing</a:t>
            </a:r>
          </a:p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endParaRPr lang="en-US" dirty="0" smtClean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DBE9C86-8F91-408C-8823-75B6B5CDDFFE}" type="slidenum">
              <a:rPr lang="en-US" smtClean="0"/>
              <a:pPr/>
              <a:t>36</a:t>
            </a:fld>
            <a:endParaRPr lang="en-US" dirty="0" smtClean="0"/>
          </a:p>
        </p:txBody>
      </p:sp>
      <p:sp>
        <p:nvSpPr>
          <p:cNvPr id="35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n-US" b="1" dirty="0" smtClean="0"/>
              <a:t>4.2.2</a:t>
            </a:r>
            <a:r>
              <a:rPr lang="en-US" b="1" baseline="0" dirty="0" smtClean="0"/>
              <a:t> </a:t>
            </a:r>
            <a:r>
              <a:rPr lang="en-US" b="1" baseline="0" dirty="0" smtClean="0"/>
              <a:t>Path Determination</a:t>
            </a:r>
          </a:p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n-US" b="1" baseline="0" dirty="0" smtClean="0"/>
              <a:t>4.2.2.4 </a:t>
            </a:r>
            <a:r>
              <a:rPr lang="en-US" b="1" baseline="0" dirty="0" smtClean="0"/>
              <a:t>Administrative Distance</a:t>
            </a:r>
          </a:p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endParaRPr lang="en-US" dirty="0" smtClean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DBE9C86-8F91-408C-8823-75B6B5CDDFFE}" type="slidenum">
              <a:rPr lang="en-US" smtClean="0"/>
              <a:pPr/>
              <a:t>37</a:t>
            </a:fld>
            <a:endParaRPr lang="en-US" dirty="0" smtClean="0"/>
          </a:p>
        </p:txBody>
      </p:sp>
      <p:sp>
        <p:nvSpPr>
          <p:cNvPr id="35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n-US" b="0" dirty="0" smtClean="0"/>
              <a:t>4.2.2</a:t>
            </a:r>
            <a:r>
              <a:rPr lang="en-US" b="0" baseline="0" dirty="0" smtClean="0"/>
              <a:t> </a:t>
            </a:r>
            <a:r>
              <a:rPr lang="en-US" b="0" baseline="0" dirty="0" smtClean="0"/>
              <a:t>Path Determination</a:t>
            </a:r>
          </a:p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n-US" b="0" baseline="0" dirty="0" smtClean="0"/>
              <a:t>4.2.2.4 </a:t>
            </a:r>
            <a:r>
              <a:rPr lang="en-US" b="0" baseline="0" dirty="0" smtClean="0"/>
              <a:t>Administrative Distance</a:t>
            </a:r>
          </a:p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n-US" dirty="0" smtClean="0"/>
              <a:t>4.2.2.5 </a:t>
            </a:r>
            <a:r>
              <a:rPr lang="en-US" dirty="0" smtClean="0"/>
              <a:t>Activity – Order the Steps in the Packet Forwarding Process</a:t>
            </a: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DBE9C86-8F91-408C-8823-75B6B5CDDFFE}" type="slidenum">
              <a:rPr lang="en-US" smtClean="0"/>
              <a:pPr/>
              <a:t>38</a:t>
            </a:fld>
            <a:endParaRPr lang="en-US" dirty="0" smtClean="0"/>
          </a:p>
        </p:txBody>
      </p:sp>
      <p:sp>
        <p:nvSpPr>
          <p:cNvPr id="35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n-US" b="0" dirty="0" smtClean="0"/>
              <a:t>4.3 </a:t>
            </a:r>
            <a:r>
              <a:rPr lang="en-US" b="0" dirty="0" smtClean="0"/>
              <a:t>Router Operation</a:t>
            </a:r>
          </a:p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n-US" b="0" baseline="0" dirty="0" smtClean="0"/>
              <a:t>4.3.1 </a:t>
            </a:r>
            <a:r>
              <a:rPr lang="en-US" b="0" dirty="0" smtClean="0"/>
              <a:t>Analyze the Routing</a:t>
            </a:r>
            <a:r>
              <a:rPr lang="en-US" b="0" baseline="0" dirty="0" smtClean="0"/>
              <a:t> Table</a:t>
            </a:r>
          </a:p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n-US" b="0" baseline="0" dirty="0" smtClean="0"/>
              <a:t>4.3.1.1 </a:t>
            </a:r>
            <a:r>
              <a:rPr lang="en-US" b="0" baseline="0" dirty="0" smtClean="0"/>
              <a:t>The Routing Table</a:t>
            </a: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DBE9C86-8F91-408C-8823-75B6B5CDDFFE}" type="slidenum">
              <a:rPr lang="en-US" smtClean="0"/>
              <a:pPr/>
              <a:t>39</a:t>
            </a:fld>
            <a:endParaRPr lang="en-US" dirty="0" smtClean="0"/>
          </a:p>
        </p:txBody>
      </p:sp>
      <p:sp>
        <p:nvSpPr>
          <p:cNvPr id="35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n-US" b="0" dirty="0" smtClean="0"/>
              <a:t>4.3 </a:t>
            </a:r>
            <a:r>
              <a:rPr lang="en-US" b="0" dirty="0" smtClean="0"/>
              <a:t>Router Operation</a:t>
            </a:r>
          </a:p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n-US" b="0" baseline="0" dirty="0" smtClean="0"/>
              <a:t>4.3.1 </a:t>
            </a:r>
            <a:r>
              <a:rPr lang="en-US" b="0" dirty="0" smtClean="0"/>
              <a:t>Analyze the Routing</a:t>
            </a:r>
            <a:r>
              <a:rPr lang="en-US" b="0" baseline="0" dirty="0" smtClean="0"/>
              <a:t> Table</a:t>
            </a:r>
          </a:p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n-US" b="0" baseline="0" dirty="0" smtClean="0"/>
              <a:t>4.3.1.2 </a:t>
            </a:r>
            <a:r>
              <a:rPr lang="en-US" b="0" baseline="0" dirty="0" smtClean="0"/>
              <a:t>Routing Table Sources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2906053-E8A2-4DAD-B57C-C8945C1AD1DD}" type="slidenum">
              <a:rPr lang="en-US" smtClean="0"/>
              <a:pPr/>
              <a:t>4</a:t>
            </a:fld>
            <a:endParaRPr lang="en-US" dirty="0" smtClean="0"/>
          </a:p>
        </p:txBody>
      </p:sp>
      <p:sp>
        <p:nvSpPr>
          <p:cNvPr id="34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buFontTx/>
              <a:buNone/>
            </a:pPr>
            <a:r>
              <a:rPr lang="en-US" b="1" dirty="0" smtClean="0"/>
              <a:t>4.</a:t>
            </a:r>
            <a:endParaRPr lang="en-US" b="1" dirty="0" smtClean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DBE9C86-8F91-408C-8823-75B6B5CDDFFE}" type="slidenum">
              <a:rPr lang="en-US" smtClean="0"/>
              <a:pPr/>
              <a:t>40</a:t>
            </a:fld>
            <a:endParaRPr lang="en-US" dirty="0" smtClean="0"/>
          </a:p>
        </p:txBody>
      </p:sp>
      <p:sp>
        <p:nvSpPr>
          <p:cNvPr id="35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n-US" b="0" dirty="0" smtClean="0"/>
              <a:t>4.3 </a:t>
            </a:r>
            <a:r>
              <a:rPr lang="en-US" b="0" dirty="0" smtClean="0"/>
              <a:t>Router Operation</a:t>
            </a:r>
          </a:p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n-US" b="0" baseline="0" dirty="0" smtClean="0"/>
              <a:t>4.3.1 </a:t>
            </a:r>
            <a:r>
              <a:rPr lang="en-US" b="0" dirty="0" smtClean="0"/>
              <a:t>Analyze the Routing</a:t>
            </a:r>
            <a:r>
              <a:rPr lang="en-US" b="0" baseline="0" dirty="0" smtClean="0"/>
              <a:t> Table</a:t>
            </a:r>
          </a:p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n-US" b="0" baseline="0" dirty="0" smtClean="0"/>
              <a:t>4.3.1.2 </a:t>
            </a:r>
            <a:r>
              <a:rPr lang="en-US" b="0" baseline="0" dirty="0" smtClean="0"/>
              <a:t>Routing Table Sources</a:t>
            </a: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DBE9C86-8F91-408C-8823-75B6B5CDDFFE}" type="slidenum">
              <a:rPr lang="en-US" smtClean="0"/>
              <a:pPr/>
              <a:t>41</a:t>
            </a:fld>
            <a:endParaRPr lang="en-US" dirty="0" smtClean="0"/>
          </a:p>
        </p:txBody>
      </p:sp>
      <p:sp>
        <p:nvSpPr>
          <p:cNvPr id="35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n-US" b="0" dirty="0" smtClean="0"/>
              <a:t>4.3 </a:t>
            </a:r>
            <a:r>
              <a:rPr lang="en-US" b="0" dirty="0" smtClean="0"/>
              <a:t>Router Operation</a:t>
            </a:r>
          </a:p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n-US" b="0" baseline="0" dirty="0" smtClean="0"/>
              <a:t>4.3.1 </a:t>
            </a:r>
            <a:r>
              <a:rPr lang="en-US" b="0" dirty="0" smtClean="0"/>
              <a:t>Analyze the Routing</a:t>
            </a:r>
            <a:r>
              <a:rPr lang="en-US" b="0" baseline="0" dirty="0" smtClean="0"/>
              <a:t> Table</a:t>
            </a:r>
          </a:p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n-US" b="0" baseline="0" dirty="0" smtClean="0"/>
              <a:t>4.3.1.3 </a:t>
            </a:r>
            <a:r>
              <a:rPr lang="en-US" dirty="0" smtClean="0"/>
              <a:t>Remote Network Routing Entries</a:t>
            </a:r>
          </a:p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n-US" b="0" baseline="0" dirty="0" smtClean="0"/>
              <a:t>4.3.1.4 </a:t>
            </a:r>
            <a:r>
              <a:rPr lang="en-US" b="0" baseline="0" dirty="0" smtClean="0"/>
              <a:t>Activity- Interpret the Content of a Routing Table Entry</a:t>
            </a: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DBE9C86-8F91-408C-8823-75B6B5CDDFFE}" type="slidenum">
              <a:rPr lang="en-US" smtClean="0"/>
              <a:pPr/>
              <a:t>42</a:t>
            </a:fld>
            <a:endParaRPr lang="en-US" dirty="0" smtClean="0"/>
          </a:p>
        </p:txBody>
      </p:sp>
      <p:sp>
        <p:nvSpPr>
          <p:cNvPr id="35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n-US" b="0" dirty="0" smtClean="0"/>
              <a:t>4.3 </a:t>
            </a:r>
            <a:r>
              <a:rPr lang="en-US" b="0" dirty="0" smtClean="0"/>
              <a:t>Router Operation</a:t>
            </a:r>
          </a:p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n-US" b="0" baseline="0" dirty="0" smtClean="0"/>
              <a:t>4.3.2 </a:t>
            </a:r>
            <a:r>
              <a:rPr lang="en-US" b="0" baseline="0" dirty="0" smtClean="0"/>
              <a:t>Directly Connected Routes</a:t>
            </a:r>
          </a:p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n-US" b="0" baseline="0" dirty="0" smtClean="0"/>
              <a:t>4.3.2.1 </a:t>
            </a:r>
            <a:r>
              <a:rPr lang="en-US" dirty="0" smtClean="0"/>
              <a:t>Directly Connected Interfaces</a:t>
            </a:r>
          </a:p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n-US" b="0" baseline="0" dirty="0" smtClean="0"/>
              <a:t>4.3.2.2 </a:t>
            </a:r>
            <a:r>
              <a:rPr lang="en-US" b="0" baseline="0" dirty="0" smtClean="0"/>
              <a:t>Directly Connected Route Table Entries</a:t>
            </a: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DBE9C86-8F91-408C-8823-75B6B5CDDFFE}" type="slidenum">
              <a:rPr lang="en-US" smtClean="0"/>
              <a:pPr/>
              <a:t>43</a:t>
            </a:fld>
            <a:endParaRPr lang="en-US" dirty="0" smtClean="0"/>
          </a:p>
        </p:txBody>
      </p:sp>
      <p:sp>
        <p:nvSpPr>
          <p:cNvPr id="35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n-US" b="0" dirty="0" smtClean="0"/>
              <a:t>4.3 </a:t>
            </a:r>
            <a:r>
              <a:rPr lang="en-US" b="0" dirty="0" smtClean="0"/>
              <a:t>Router Operation</a:t>
            </a:r>
          </a:p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n-US" b="0" baseline="0" dirty="0" smtClean="0"/>
              <a:t>4.3.2 </a:t>
            </a:r>
            <a:r>
              <a:rPr lang="en-US" b="0" baseline="0" dirty="0" smtClean="0"/>
              <a:t>Directly Connected Routes</a:t>
            </a:r>
          </a:p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n-US" b="0" baseline="0" dirty="0" smtClean="0"/>
              <a:t>4.3.2.1 </a:t>
            </a:r>
            <a:r>
              <a:rPr lang="en-US" dirty="0" smtClean="0"/>
              <a:t>Directly Connected Interfaces</a:t>
            </a:r>
          </a:p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n-US" b="0" baseline="0" dirty="0" smtClean="0"/>
              <a:t>4.3.2.2 </a:t>
            </a:r>
            <a:r>
              <a:rPr lang="en-US" b="0" baseline="0" dirty="0" smtClean="0"/>
              <a:t>Directly Connected Route Table Entries</a:t>
            </a: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DBE9C86-8F91-408C-8823-75B6B5CDDFFE}" type="slidenum">
              <a:rPr lang="en-US" smtClean="0"/>
              <a:pPr/>
              <a:t>44</a:t>
            </a:fld>
            <a:endParaRPr lang="en-US" dirty="0" smtClean="0"/>
          </a:p>
        </p:txBody>
      </p:sp>
      <p:sp>
        <p:nvSpPr>
          <p:cNvPr id="35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n-US" b="0" dirty="0" smtClean="0"/>
              <a:t>4.3 </a:t>
            </a:r>
            <a:r>
              <a:rPr lang="en-US" b="0" dirty="0" smtClean="0"/>
              <a:t>Router Operation</a:t>
            </a:r>
          </a:p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n-US" b="0" baseline="0" dirty="0" smtClean="0"/>
              <a:t>4.3.2 </a:t>
            </a:r>
            <a:r>
              <a:rPr lang="en-US" b="0" baseline="0" dirty="0" smtClean="0"/>
              <a:t>Directly Connected Routes</a:t>
            </a:r>
          </a:p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n-US" b="0" baseline="0" dirty="0" smtClean="0"/>
              <a:t>4.3.2.4 </a:t>
            </a:r>
            <a:r>
              <a:rPr lang="en-US" b="0" baseline="0" dirty="0" smtClean="0"/>
              <a:t>Directly Connected IPv6 Example</a:t>
            </a:r>
          </a:p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n-US" b="0" baseline="0" dirty="0" smtClean="0"/>
              <a:t>4.3.2.5 </a:t>
            </a:r>
            <a:r>
              <a:rPr lang="en-US" b="0" baseline="0" dirty="0" smtClean="0"/>
              <a:t>Packet Tracer – Investigating Directly Connected Routes</a:t>
            </a: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DBE9C86-8F91-408C-8823-75B6B5CDDFFE}" type="slidenum">
              <a:rPr lang="en-US" smtClean="0"/>
              <a:pPr/>
              <a:t>45</a:t>
            </a:fld>
            <a:endParaRPr lang="en-US" dirty="0" smtClean="0"/>
          </a:p>
        </p:txBody>
      </p:sp>
      <p:sp>
        <p:nvSpPr>
          <p:cNvPr id="35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n-US" b="0" dirty="0" smtClean="0"/>
              <a:t>4.3 </a:t>
            </a:r>
            <a:r>
              <a:rPr lang="en-US" b="0" dirty="0" smtClean="0"/>
              <a:t>Router Operation</a:t>
            </a:r>
          </a:p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n-US" b="0" baseline="0" dirty="0" smtClean="0"/>
              <a:t>4.3.3 </a:t>
            </a:r>
            <a:r>
              <a:rPr lang="en-US" b="0" baseline="0" dirty="0" smtClean="0"/>
              <a:t>Statically Learned Routes</a:t>
            </a:r>
          </a:p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n-US" b="0" baseline="0" dirty="0" smtClean="0"/>
              <a:t>4.3.3.1 </a:t>
            </a:r>
            <a:r>
              <a:rPr lang="en-US" b="0" baseline="0" dirty="0" smtClean="0"/>
              <a:t>Static Routes</a:t>
            </a: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DBE9C86-8F91-408C-8823-75B6B5CDDFFE}" type="slidenum">
              <a:rPr lang="en-US" smtClean="0"/>
              <a:pPr/>
              <a:t>46</a:t>
            </a:fld>
            <a:endParaRPr lang="en-US" dirty="0" smtClean="0"/>
          </a:p>
        </p:txBody>
      </p:sp>
      <p:sp>
        <p:nvSpPr>
          <p:cNvPr id="35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n-US" b="0" dirty="0" smtClean="0"/>
              <a:t>4.3 </a:t>
            </a:r>
            <a:r>
              <a:rPr lang="en-US" b="0" dirty="0" smtClean="0"/>
              <a:t>Router Operation</a:t>
            </a:r>
          </a:p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n-US" b="0" baseline="0" dirty="0" smtClean="0"/>
              <a:t>4.3.3 </a:t>
            </a:r>
            <a:r>
              <a:rPr lang="en-US" b="0" baseline="0" dirty="0" smtClean="0"/>
              <a:t>Statically Learned Routes</a:t>
            </a:r>
          </a:p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n-US" b="0" baseline="0" dirty="0" smtClean="0"/>
              <a:t>4.3.3.2 </a:t>
            </a:r>
            <a:r>
              <a:rPr lang="en-US" b="0" baseline="0" dirty="0" smtClean="0"/>
              <a:t>Static Routes Examples</a:t>
            </a: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DBE9C86-8F91-408C-8823-75B6B5CDDFFE}" type="slidenum">
              <a:rPr lang="en-US" smtClean="0"/>
              <a:pPr/>
              <a:t>47</a:t>
            </a:fld>
            <a:endParaRPr lang="en-US" dirty="0" smtClean="0"/>
          </a:p>
        </p:txBody>
      </p:sp>
      <p:sp>
        <p:nvSpPr>
          <p:cNvPr id="35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n-US" b="0" dirty="0" smtClean="0"/>
              <a:t>4.3 </a:t>
            </a:r>
            <a:r>
              <a:rPr lang="en-US" b="0" dirty="0" smtClean="0"/>
              <a:t>Router Operation</a:t>
            </a:r>
          </a:p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n-US" b="0" baseline="0" dirty="0" smtClean="0"/>
              <a:t>4.3.3 </a:t>
            </a:r>
            <a:r>
              <a:rPr lang="en-US" b="0" baseline="0" dirty="0" smtClean="0"/>
              <a:t>Statically Learned Routes</a:t>
            </a:r>
          </a:p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n-US" b="0" baseline="0" dirty="0" smtClean="0"/>
              <a:t>4.3.3.3 </a:t>
            </a:r>
            <a:r>
              <a:rPr lang="en-US" b="0" baseline="0" dirty="0" smtClean="0"/>
              <a:t>Static IPv6 Route Example</a:t>
            </a: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DBE9C86-8F91-408C-8823-75B6B5CDDFFE}" type="slidenum">
              <a:rPr lang="en-US" smtClean="0"/>
              <a:pPr/>
              <a:t>48</a:t>
            </a:fld>
            <a:endParaRPr lang="en-US" dirty="0" smtClean="0"/>
          </a:p>
        </p:txBody>
      </p:sp>
      <p:sp>
        <p:nvSpPr>
          <p:cNvPr id="35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n-US" b="0" dirty="0" smtClean="0"/>
              <a:t>4.3 </a:t>
            </a:r>
            <a:r>
              <a:rPr lang="en-US" b="0" dirty="0" smtClean="0"/>
              <a:t>Router Operation</a:t>
            </a:r>
          </a:p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n-US" b="0" baseline="0" dirty="0" smtClean="0"/>
              <a:t>4.3.4 </a:t>
            </a:r>
            <a:r>
              <a:rPr lang="en-US" b="0" baseline="0" dirty="0" smtClean="0"/>
              <a:t>Dynamic Routing Protocols</a:t>
            </a:r>
          </a:p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n-US" b="0" baseline="0" dirty="0" smtClean="0"/>
              <a:t>4.3.4.1 </a:t>
            </a:r>
            <a:r>
              <a:rPr lang="en-US" b="0" baseline="0" dirty="0" smtClean="0"/>
              <a:t>Dynamic Routing</a:t>
            </a: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DBE9C86-8F91-408C-8823-75B6B5CDDFFE}" type="slidenum">
              <a:rPr lang="en-US" smtClean="0"/>
              <a:pPr/>
              <a:t>49</a:t>
            </a:fld>
            <a:endParaRPr lang="en-US" dirty="0" smtClean="0"/>
          </a:p>
        </p:txBody>
      </p:sp>
      <p:sp>
        <p:nvSpPr>
          <p:cNvPr id="35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n-US" b="0" dirty="0" smtClean="0"/>
              <a:t>4.3 </a:t>
            </a:r>
            <a:r>
              <a:rPr lang="en-US" b="0" dirty="0" smtClean="0"/>
              <a:t>Router Operation</a:t>
            </a:r>
          </a:p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n-US" b="0" baseline="0" dirty="0" smtClean="0"/>
              <a:t>4.3.4 </a:t>
            </a:r>
            <a:r>
              <a:rPr lang="en-US" b="0" baseline="0" dirty="0" smtClean="0"/>
              <a:t>Dynamic Routing Protocols</a:t>
            </a:r>
          </a:p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n-US" b="0" baseline="0" dirty="0" smtClean="0"/>
              <a:t>4.3.4.2 </a:t>
            </a:r>
            <a:r>
              <a:rPr lang="en-US" b="0" baseline="0" dirty="0" smtClean="0"/>
              <a:t>IPv4  Routing Protocols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2906053-E8A2-4DAD-B57C-C8945C1AD1DD}" type="slidenum">
              <a:rPr lang="en-US" smtClean="0"/>
              <a:pPr/>
              <a:t>5</a:t>
            </a:fld>
            <a:endParaRPr lang="en-US" dirty="0" smtClean="0"/>
          </a:p>
        </p:txBody>
      </p:sp>
      <p:sp>
        <p:nvSpPr>
          <p:cNvPr id="34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buFontTx/>
              <a:buNone/>
            </a:pPr>
            <a:r>
              <a:rPr lang="en-US" b="1" dirty="0" smtClean="0"/>
              <a:t>4.1 </a:t>
            </a:r>
            <a:r>
              <a:rPr lang="en-US" b="1" dirty="0" smtClean="0"/>
              <a:t>Initial Router Configuration</a:t>
            </a:r>
          </a:p>
          <a:p>
            <a:pPr>
              <a:buFontTx/>
              <a:buNone/>
            </a:pPr>
            <a:r>
              <a:rPr lang="en-US" b="1" dirty="0" smtClean="0"/>
              <a:t>4.1.1 </a:t>
            </a:r>
            <a:r>
              <a:rPr lang="en-US" b="1" dirty="0" smtClean="0"/>
              <a:t>Function of a Router</a:t>
            </a:r>
          </a:p>
          <a:p>
            <a:pPr>
              <a:buFontTx/>
              <a:buNone/>
            </a:pPr>
            <a:r>
              <a:rPr lang="en-US" b="1" dirty="0" smtClean="0"/>
              <a:t>4.1.1.1 </a:t>
            </a:r>
            <a:r>
              <a:rPr lang="en-US" b="1" dirty="0" smtClean="0"/>
              <a:t>Characteristics of a Network</a:t>
            </a:r>
          </a:p>
          <a:p>
            <a:pPr>
              <a:buFontTx/>
              <a:buNone/>
            </a:pPr>
            <a:endParaRPr lang="en-US" b="1" dirty="0" smtClean="0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DBE9C86-8F91-408C-8823-75B6B5CDDFFE}" type="slidenum">
              <a:rPr lang="en-US" smtClean="0"/>
              <a:pPr/>
              <a:t>50</a:t>
            </a:fld>
            <a:endParaRPr lang="en-US" dirty="0" smtClean="0"/>
          </a:p>
        </p:txBody>
      </p:sp>
      <p:sp>
        <p:nvSpPr>
          <p:cNvPr id="35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n-US" b="0" dirty="0" smtClean="0"/>
              <a:t>4.3 </a:t>
            </a:r>
            <a:r>
              <a:rPr lang="en-US" b="0" dirty="0" smtClean="0"/>
              <a:t>Router Operation</a:t>
            </a:r>
          </a:p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n-US" b="0" baseline="0" dirty="0" smtClean="0"/>
              <a:t>4.3.4 </a:t>
            </a:r>
            <a:r>
              <a:rPr lang="en-US" b="0" baseline="0" dirty="0" smtClean="0"/>
              <a:t>Dynamic Routing Protocols</a:t>
            </a:r>
          </a:p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n-US" b="0" baseline="0" dirty="0" smtClean="0"/>
              <a:t>4.3.4.3 </a:t>
            </a:r>
            <a:r>
              <a:rPr lang="en-US" b="0" baseline="0" dirty="0" smtClean="0"/>
              <a:t>IPv4  Routing Protocols Example</a:t>
            </a: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DBE9C86-8F91-408C-8823-75B6B5CDDFFE}" type="slidenum">
              <a:rPr lang="en-US" smtClean="0"/>
              <a:pPr/>
              <a:t>51</a:t>
            </a:fld>
            <a:endParaRPr lang="en-US" dirty="0" smtClean="0"/>
          </a:p>
        </p:txBody>
      </p:sp>
      <p:sp>
        <p:nvSpPr>
          <p:cNvPr id="35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n-US" b="0" dirty="0" smtClean="0"/>
              <a:t>4.3 </a:t>
            </a:r>
            <a:r>
              <a:rPr lang="en-US" b="0" dirty="0" smtClean="0"/>
              <a:t>Router Operation</a:t>
            </a:r>
          </a:p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n-US" b="0" baseline="0" dirty="0" smtClean="0"/>
              <a:t>4.3.4 </a:t>
            </a:r>
            <a:r>
              <a:rPr lang="en-US" b="0" baseline="0" dirty="0" smtClean="0"/>
              <a:t>Dynamic Routing Protocols</a:t>
            </a:r>
          </a:p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n-US" b="0" baseline="0" dirty="0" smtClean="0"/>
              <a:t>4.3.4.4 </a:t>
            </a:r>
            <a:r>
              <a:rPr lang="en-US" b="0" baseline="0" dirty="0" smtClean="0"/>
              <a:t>IPv6 Routing Protocols</a:t>
            </a: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DBE9C86-8F91-408C-8823-75B6B5CDDFFE}" type="slidenum">
              <a:rPr lang="en-US" smtClean="0"/>
              <a:pPr/>
              <a:t>52</a:t>
            </a:fld>
            <a:endParaRPr lang="en-US" dirty="0" smtClean="0"/>
          </a:p>
        </p:txBody>
      </p:sp>
      <p:sp>
        <p:nvSpPr>
          <p:cNvPr id="35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n-US" b="0" dirty="0" smtClean="0"/>
              <a:t>4.3 </a:t>
            </a:r>
            <a:r>
              <a:rPr lang="en-US" b="0" dirty="0" smtClean="0"/>
              <a:t>Router Operation</a:t>
            </a:r>
          </a:p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n-US" b="0" baseline="0" dirty="0" smtClean="0"/>
              <a:t>4.3.4 </a:t>
            </a:r>
            <a:r>
              <a:rPr lang="en-US" b="0" baseline="0" dirty="0" smtClean="0"/>
              <a:t>Dynamic Routing Protocols</a:t>
            </a:r>
          </a:p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n-US" b="0" baseline="0" dirty="0" smtClean="0"/>
              <a:t>4.3.4.5 </a:t>
            </a:r>
            <a:r>
              <a:rPr lang="en-US" b="0" baseline="0" dirty="0" smtClean="0"/>
              <a:t>IPv6 Routing Protocols Example</a:t>
            </a: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D5F77EF-9F5D-4805-BD17-79024BE7C85C}" type="slidenum">
              <a:rPr lang="en-US" smtClean="0"/>
              <a:pPr/>
              <a:t>53</a:t>
            </a:fld>
            <a:endParaRPr lang="en-US" dirty="0" smtClean="0"/>
          </a:p>
        </p:txBody>
      </p:sp>
      <p:sp>
        <p:nvSpPr>
          <p:cNvPr id="573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buFontTx/>
              <a:buNone/>
            </a:pPr>
            <a:r>
              <a:rPr lang="en-US" b="1" dirty="0" smtClean="0"/>
              <a:t>Chapter 4 </a:t>
            </a:r>
            <a:r>
              <a:rPr lang="en-US" b="1" dirty="0" smtClean="0"/>
              <a:t>Summary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2906053-E8A2-4DAD-B57C-C8945C1AD1DD}" type="slidenum">
              <a:rPr lang="en-US" smtClean="0"/>
              <a:pPr/>
              <a:t>6</a:t>
            </a:fld>
            <a:endParaRPr lang="en-US" dirty="0" smtClean="0"/>
          </a:p>
        </p:txBody>
      </p:sp>
      <p:sp>
        <p:nvSpPr>
          <p:cNvPr id="34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112713" marR="0" indent="-112713" algn="l" defTabSz="1020763" rtl="0" eaLnBrk="0" fontAlgn="base" latinLnBrk="0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n-US" b="1" dirty="0" smtClean="0"/>
              <a:t>Function of a Router</a:t>
            </a:r>
          </a:p>
          <a:p>
            <a:pPr marL="112713" marR="0" indent="-112713" algn="l" defTabSz="1020763" rtl="0" eaLnBrk="0" fontAlgn="base" latinLnBrk="0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n-US" b="1" dirty="0" smtClean="0"/>
              <a:t>4.1.1.2</a:t>
            </a:r>
            <a:r>
              <a:rPr lang="en-US" b="1" baseline="0" dirty="0" smtClean="0"/>
              <a:t> </a:t>
            </a:r>
            <a:r>
              <a:rPr lang="en-US" b="1" baseline="0" dirty="0" smtClean="0"/>
              <a:t>Why Routing?</a:t>
            </a:r>
            <a:endParaRPr lang="en-US" b="1" dirty="0" smtClean="0"/>
          </a:p>
          <a:p>
            <a:pPr marL="112713" marR="0" indent="-112713" algn="l" defTabSz="1020763" rtl="0" eaLnBrk="0" fontAlgn="base" latinLnBrk="0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endParaRPr lang="en-US" b="1" dirty="0" smtClean="0"/>
          </a:p>
          <a:p>
            <a:pPr>
              <a:buFontTx/>
              <a:buNone/>
            </a:pPr>
            <a:endParaRPr lang="en-US" b="1" dirty="0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2906053-E8A2-4DAD-B57C-C8945C1AD1DD}" type="slidenum">
              <a:rPr lang="en-US" smtClean="0"/>
              <a:pPr/>
              <a:t>7</a:t>
            </a:fld>
            <a:endParaRPr lang="en-US" dirty="0" smtClean="0"/>
          </a:p>
        </p:txBody>
      </p:sp>
      <p:sp>
        <p:nvSpPr>
          <p:cNvPr id="34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112713" marR="0" indent="-112713" algn="l" defTabSz="1020763" rtl="0" eaLnBrk="0" fontAlgn="base" latinLnBrk="0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n-US" b="1" dirty="0" smtClean="0"/>
              <a:t>Functions of a Router</a:t>
            </a:r>
          </a:p>
          <a:p>
            <a:pPr marL="112713" marR="0" indent="-112713" algn="l" defTabSz="1020763" rtl="0" eaLnBrk="0" fontAlgn="base" latinLnBrk="0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n-US" b="1" dirty="0" smtClean="0"/>
              <a:t>4.1.1.3</a:t>
            </a:r>
            <a:r>
              <a:rPr lang="en-US" b="1" baseline="0" dirty="0" smtClean="0"/>
              <a:t> </a:t>
            </a:r>
            <a:r>
              <a:rPr lang="en-US" b="1" baseline="0" dirty="0" smtClean="0"/>
              <a:t>Routers are Computers</a:t>
            </a:r>
            <a:endParaRPr lang="en-US" b="1" dirty="0" smtClean="0"/>
          </a:p>
          <a:p>
            <a:pPr marL="112713" marR="0" indent="-112713" algn="l" defTabSz="1020763" rtl="0" eaLnBrk="0" fontAlgn="base" latinLnBrk="0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endParaRPr lang="en-US" b="1" dirty="0" smtClean="0"/>
          </a:p>
          <a:p>
            <a:pPr>
              <a:buFontTx/>
              <a:buNone/>
            </a:pPr>
            <a:endParaRPr lang="en-US" b="1" dirty="0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2906053-E8A2-4DAD-B57C-C8945C1AD1DD}" type="slidenum">
              <a:rPr lang="en-US" smtClean="0"/>
              <a:pPr/>
              <a:t>8</a:t>
            </a:fld>
            <a:endParaRPr lang="en-US" dirty="0" smtClean="0"/>
          </a:p>
        </p:txBody>
      </p:sp>
      <p:sp>
        <p:nvSpPr>
          <p:cNvPr id="34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112713" marR="0" indent="-112713" algn="l" defTabSz="1020763" rtl="0" eaLnBrk="0" fontAlgn="base" latinLnBrk="0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n-US" b="1" dirty="0" smtClean="0"/>
              <a:t>Functions of a Router</a:t>
            </a:r>
          </a:p>
          <a:p>
            <a:pPr marL="112713" marR="0" indent="-112713" algn="l" defTabSz="1020763" rtl="0" eaLnBrk="0" fontAlgn="base" latinLnBrk="0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n-US" b="1" dirty="0" smtClean="0"/>
              <a:t>4.1.1.3</a:t>
            </a:r>
            <a:r>
              <a:rPr lang="en-US" b="1" baseline="0" dirty="0" smtClean="0"/>
              <a:t> </a:t>
            </a:r>
            <a:r>
              <a:rPr lang="en-US" b="1" baseline="0" dirty="0" smtClean="0"/>
              <a:t>Routers are Computers</a:t>
            </a:r>
            <a:endParaRPr lang="en-US" b="1" dirty="0" smtClean="0"/>
          </a:p>
          <a:p>
            <a:pPr marL="112713" marR="0" indent="-112713" algn="l" defTabSz="1020763" rtl="0" eaLnBrk="0" fontAlgn="base" latinLnBrk="0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endParaRPr lang="en-US" b="1" dirty="0" smtClean="0"/>
          </a:p>
          <a:p>
            <a:pPr>
              <a:buFontTx/>
              <a:buNone/>
            </a:pPr>
            <a:endParaRPr lang="en-US" b="1" dirty="0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2906053-E8A2-4DAD-B57C-C8945C1AD1DD}" type="slidenum">
              <a:rPr lang="en-US" smtClean="0"/>
              <a:pPr/>
              <a:t>9</a:t>
            </a:fld>
            <a:endParaRPr lang="en-US" dirty="0" smtClean="0"/>
          </a:p>
        </p:txBody>
      </p:sp>
      <p:sp>
        <p:nvSpPr>
          <p:cNvPr id="34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112713" marR="0" indent="-112713" algn="l" defTabSz="1020763" rtl="0" eaLnBrk="0" fontAlgn="base" latinLnBrk="0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n-US" b="1" dirty="0" smtClean="0"/>
              <a:t>Functions of a Router</a:t>
            </a:r>
          </a:p>
          <a:p>
            <a:pPr marL="112713" marR="0" indent="-112713" algn="l" defTabSz="1020763" rtl="0" eaLnBrk="0" fontAlgn="base" latinLnBrk="0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n-US" b="1" dirty="0" smtClean="0"/>
              <a:t>4.1.1.4</a:t>
            </a:r>
            <a:r>
              <a:rPr lang="en-US" b="1" baseline="0" dirty="0" smtClean="0"/>
              <a:t> </a:t>
            </a:r>
            <a:r>
              <a:rPr lang="en-US" b="1" baseline="0" dirty="0" smtClean="0"/>
              <a:t>Routers Interconnect Networks</a:t>
            </a:r>
            <a:endParaRPr lang="en-US" b="1" dirty="0" smtClean="0"/>
          </a:p>
          <a:p>
            <a:pPr marL="112713" marR="0" indent="-112713" algn="l" defTabSz="1020763" rtl="0" eaLnBrk="0" fontAlgn="base" latinLnBrk="0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endParaRPr lang="en-US" b="1" dirty="0" smtClean="0"/>
          </a:p>
          <a:p>
            <a:pPr>
              <a:buFontTx/>
              <a:buNone/>
            </a:pPr>
            <a:endParaRPr lang="en-US" b="1" dirty="0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PPt_CoverArt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893888"/>
            <a:ext cx="9140825" cy="2449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4498975" y="6670675"/>
            <a:ext cx="2347913" cy="19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124" tIns="41061" rIns="82124" bIns="41061" anchor="b" anchorCtr="1">
            <a:spAutoFit/>
          </a:bodyPr>
          <a:lstStyle/>
          <a:p>
            <a:pPr algn="l" defTabSz="814388">
              <a:lnSpc>
                <a:spcPct val="100000"/>
              </a:lnSpc>
              <a:defRPr/>
            </a:pPr>
            <a:r>
              <a:rPr lang="en-US" sz="700" dirty="0">
                <a:solidFill>
                  <a:srgbClr val="D3D3D3"/>
                </a:solidFill>
              </a:rPr>
              <a:t>© 2007 – 2010, Cisco Systems, Inc. All rights reserved.</a:t>
            </a: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7123113" y="6672263"/>
            <a:ext cx="650875" cy="188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  <a:defRPr/>
            </a:pPr>
            <a:r>
              <a:rPr lang="en-US" sz="700" dirty="0">
                <a:solidFill>
                  <a:srgbClr val="D3D3D3"/>
                </a:solidFill>
              </a:rPr>
              <a:t>Cisco Public</a:t>
            </a: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193675" y="6562725"/>
            <a:ext cx="962025" cy="29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2124" tIns="41061" rIns="82124" bIns="41061" anchor="b">
            <a:spAutoFit/>
          </a:bodyPr>
          <a:lstStyle/>
          <a:p>
            <a:pPr algn="l" defTabSz="814388">
              <a:lnSpc>
                <a:spcPct val="100000"/>
              </a:lnSpc>
              <a:defRPr/>
            </a:pPr>
            <a:r>
              <a:rPr lang="en-US" sz="700" dirty="0">
                <a:solidFill>
                  <a:srgbClr val="D3D3D3"/>
                </a:solidFill>
              </a:rPr>
              <a:t>ITE PC v4.1</a:t>
            </a:r>
          </a:p>
          <a:p>
            <a:pPr algn="l" defTabSz="814388">
              <a:lnSpc>
                <a:spcPct val="100000"/>
              </a:lnSpc>
              <a:defRPr/>
            </a:pPr>
            <a:r>
              <a:rPr lang="en-US" sz="700" dirty="0" smtClean="0">
                <a:solidFill>
                  <a:srgbClr val="D3D3D3"/>
                </a:solidFill>
              </a:rPr>
              <a:t>Chapter 4</a:t>
            </a:r>
            <a:endParaRPr lang="en-US" sz="700" dirty="0">
              <a:solidFill>
                <a:srgbClr val="D3D3D3"/>
              </a:solidFill>
            </a:endParaRPr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8596313" y="6626225"/>
            <a:ext cx="320675" cy="2349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  <a:defRPr/>
            </a:pPr>
            <a:fld id="{C31C4615-7F19-455B-A5C4-EA1B3B194C81}" type="slidenum">
              <a:rPr lang="en-US" sz="1000">
                <a:solidFill>
                  <a:srgbClr val="D3D3D3"/>
                </a:solidFill>
              </a:rPr>
              <a:pPr algn="r" defTabSz="814388">
                <a:lnSpc>
                  <a:spcPct val="100000"/>
                </a:lnSpc>
                <a:defRPr/>
              </a:pPr>
              <a:t>‹#›</a:t>
            </a:fld>
            <a:endParaRPr lang="en-US" sz="1000" dirty="0">
              <a:solidFill>
                <a:srgbClr val="D3D3D3"/>
              </a:solidFill>
            </a:endParaRPr>
          </a:p>
        </p:txBody>
      </p:sp>
      <p:pic>
        <p:nvPicPr>
          <p:cNvPr id="9" name="Picture 9" descr="Cisco_NewLogo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83225" y="5940425"/>
            <a:ext cx="3354388" cy="474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10" descr="Cisco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46063" y="119063"/>
            <a:ext cx="1171575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90247" name="Rectangle 7"/>
          <p:cNvSpPr>
            <a:spLocks noGrp="1" noChangeArrowheads="1"/>
          </p:cNvSpPr>
          <p:nvPr>
            <p:ph type="ctrTitle"/>
          </p:nvPr>
        </p:nvSpPr>
        <p:spPr bwMode="white">
          <a:xfrm>
            <a:off x="311150" y="2671763"/>
            <a:ext cx="3768725" cy="830262"/>
          </a:xfrm>
          <a:ln/>
        </p:spPr>
        <p:txBody>
          <a:bodyPr anchor="ctr"/>
          <a:lstStyle>
            <a:lvl1pPr>
              <a:defRPr sz="30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90248" name="Rectangle 8"/>
          <p:cNvSpPr>
            <a:spLocks noGrp="1" noChangeArrowheads="1"/>
          </p:cNvSpPr>
          <p:nvPr>
            <p:ph type="subTitle" idx="1"/>
          </p:nvPr>
        </p:nvSpPr>
        <p:spPr>
          <a:xfrm>
            <a:off x="311150" y="4672013"/>
            <a:ext cx="4103688" cy="658812"/>
          </a:xfrm>
          <a:ln/>
        </p:spPr>
        <p:txBody>
          <a:bodyPr/>
          <a:lstStyle>
            <a:lvl1pPr marL="0" indent="0">
              <a:lnSpc>
                <a:spcPct val="90000"/>
              </a:lnSpc>
              <a:buFont typeface="Wingdings" pitchFamily="2" charset="2"/>
              <a:buNone/>
              <a:defRPr sz="2000" b="1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65925" y="798513"/>
            <a:ext cx="2035175" cy="47879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5638" y="798513"/>
            <a:ext cx="5957887" cy="47879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638" y="798513"/>
            <a:ext cx="8145462" cy="8382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55638" y="2014538"/>
            <a:ext cx="7940675" cy="3571875"/>
          </a:xfrm>
        </p:spPr>
        <p:txBody>
          <a:bodyPr/>
          <a:lstStyle/>
          <a:p>
            <a:pPr lvl="0"/>
            <a:endParaRPr lang="en-US" noProof="0" dirty="0" smtClean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 descr="PPt_4face_021208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911350"/>
            <a:ext cx="9144000" cy="2432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278"/>
          <p:cNvSpPr>
            <a:spLocks noChangeArrowheads="1"/>
          </p:cNvSpPr>
          <p:nvPr/>
        </p:nvSpPr>
        <p:spPr bwMode="auto">
          <a:xfrm>
            <a:off x="4498975" y="6672263"/>
            <a:ext cx="2022475" cy="188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124" tIns="41061" rIns="82124" bIns="41061" anchor="b" anchorCtr="1">
            <a:spAutoFit/>
          </a:bodyPr>
          <a:lstStyle/>
          <a:p>
            <a:pPr algn="l" defTabSz="814388">
              <a:lnSpc>
                <a:spcPct val="100000"/>
              </a:lnSpc>
              <a:defRPr/>
            </a:pPr>
            <a:r>
              <a:rPr lang="en-US" sz="700" dirty="0">
                <a:solidFill>
                  <a:srgbClr val="D3D3D3"/>
                </a:solidFill>
              </a:rPr>
              <a:t>© 2008 Cisco Systems, Inc. All rights reserved.</a:t>
            </a:r>
          </a:p>
        </p:txBody>
      </p:sp>
      <p:sp>
        <p:nvSpPr>
          <p:cNvPr id="6" name="Rectangle 279"/>
          <p:cNvSpPr>
            <a:spLocks noChangeArrowheads="1"/>
          </p:cNvSpPr>
          <p:nvPr/>
        </p:nvSpPr>
        <p:spPr bwMode="auto">
          <a:xfrm>
            <a:off x="6896100" y="6672263"/>
            <a:ext cx="877888" cy="188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  <a:defRPr/>
            </a:pPr>
            <a:r>
              <a:rPr lang="en-US" sz="700" dirty="0">
                <a:solidFill>
                  <a:srgbClr val="D3D3D3"/>
                </a:solidFill>
              </a:rPr>
              <a:t>Cisco Confidential</a:t>
            </a:r>
          </a:p>
        </p:txBody>
      </p:sp>
      <p:sp>
        <p:nvSpPr>
          <p:cNvPr id="7" name="Rectangle 280"/>
          <p:cNvSpPr>
            <a:spLocks noChangeArrowheads="1"/>
          </p:cNvSpPr>
          <p:nvPr/>
        </p:nvSpPr>
        <p:spPr bwMode="auto">
          <a:xfrm>
            <a:off x="193675" y="6672263"/>
            <a:ext cx="962025" cy="188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2124" tIns="41061" rIns="82124" bIns="41061" anchor="b">
            <a:spAutoFit/>
          </a:bodyPr>
          <a:lstStyle/>
          <a:p>
            <a:pPr algn="l" defTabSz="814388">
              <a:lnSpc>
                <a:spcPct val="100000"/>
              </a:lnSpc>
              <a:defRPr/>
            </a:pPr>
            <a:r>
              <a:rPr lang="en-US" sz="700" dirty="0">
                <a:solidFill>
                  <a:srgbClr val="D3D3D3"/>
                </a:solidFill>
              </a:rPr>
              <a:t>Presentation_ID</a:t>
            </a:r>
          </a:p>
        </p:txBody>
      </p:sp>
      <p:sp>
        <p:nvSpPr>
          <p:cNvPr id="8" name="Rectangle 281"/>
          <p:cNvSpPr>
            <a:spLocks noChangeArrowheads="1"/>
          </p:cNvSpPr>
          <p:nvPr/>
        </p:nvSpPr>
        <p:spPr bwMode="auto">
          <a:xfrm>
            <a:off x="8596313" y="6626225"/>
            <a:ext cx="320675" cy="2349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  <a:defRPr/>
            </a:pPr>
            <a:fld id="{ACFA795C-7F0A-48D8-9FC3-F2BA5F8EB736}" type="slidenum">
              <a:rPr lang="en-US" sz="1000">
                <a:solidFill>
                  <a:srgbClr val="D3D3D3"/>
                </a:solidFill>
              </a:rPr>
              <a:pPr algn="r" defTabSz="814388">
                <a:lnSpc>
                  <a:spcPct val="100000"/>
                </a:lnSpc>
                <a:defRPr/>
              </a:pPr>
              <a:t>‹#›</a:t>
            </a:fld>
            <a:endParaRPr lang="en-US" sz="1000" dirty="0">
              <a:solidFill>
                <a:srgbClr val="D3D3D3"/>
              </a:solidFill>
            </a:endParaRPr>
          </a:p>
        </p:txBody>
      </p:sp>
      <p:pic>
        <p:nvPicPr>
          <p:cNvPr id="9" name="Picture 331" descr="Cisco_NewLogo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83225" y="5940425"/>
            <a:ext cx="3354388" cy="474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333" descr="Cisco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46063" y="119063"/>
            <a:ext cx="1171575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9873" name="Rectangle 209"/>
          <p:cNvSpPr>
            <a:spLocks noGrp="1" noChangeArrowheads="1"/>
          </p:cNvSpPr>
          <p:nvPr>
            <p:ph type="ctrTitle"/>
          </p:nvPr>
        </p:nvSpPr>
        <p:spPr bwMode="white">
          <a:xfrm>
            <a:off x="311150" y="2671763"/>
            <a:ext cx="3768725" cy="830262"/>
          </a:xfrm>
          <a:ln/>
        </p:spPr>
        <p:txBody>
          <a:bodyPr anchor="ctr"/>
          <a:lstStyle>
            <a:lvl1pPr>
              <a:defRPr sz="30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69874" name="Rectangle 210"/>
          <p:cNvSpPr>
            <a:spLocks noGrp="1" noChangeArrowheads="1"/>
          </p:cNvSpPr>
          <p:nvPr>
            <p:ph type="subTitle" idx="1"/>
          </p:nvPr>
        </p:nvSpPr>
        <p:spPr>
          <a:xfrm>
            <a:off x="311150" y="4672013"/>
            <a:ext cx="4103688" cy="658812"/>
          </a:xfrm>
          <a:ln/>
        </p:spPr>
        <p:txBody>
          <a:bodyPr/>
          <a:lstStyle>
            <a:lvl1pPr marL="0" indent="0">
              <a:lnSpc>
                <a:spcPct val="90000"/>
              </a:lnSpc>
              <a:buFont typeface="Wingdings" pitchFamily="2" charset="2"/>
              <a:buNone/>
              <a:defRPr sz="2000" b="1"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5638" y="2014538"/>
            <a:ext cx="3894137" cy="3571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02175" y="2014538"/>
            <a:ext cx="3894138" cy="3571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dirty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65925" y="798513"/>
            <a:ext cx="2035175" cy="47879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5638" y="798513"/>
            <a:ext cx="5957887" cy="47879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5638" y="2014538"/>
            <a:ext cx="3894137" cy="3571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02175" y="2014538"/>
            <a:ext cx="3894138" cy="3571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5.pn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55638" y="798513"/>
            <a:ext cx="8145462" cy="838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82124" tIns="41061" rIns="82124" bIns="41061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Slide Title</a:t>
            </a:r>
          </a:p>
        </p:txBody>
      </p:sp>
      <p:sp>
        <p:nvSpPr>
          <p:cNvPr id="1027" name="Rectangle 4"/>
          <p:cNvSpPr>
            <a:spLocks noChangeArrowheads="1"/>
          </p:cNvSpPr>
          <p:nvPr/>
        </p:nvSpPr>
        <p:spPr bwMode="auto">
          <a:xfrm>
            <a:off x="193675" y="6562725"/>
            <a:ext cx="962025" cy="29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2124" tIns="41061" rIns="82124" bIns="41061" anchor="b">
            <a:spAutoFit/>
          </a:bodyPr>
          <a:lstStyle/>
          <a:p>
            <a:pPr algn="l" defTabSz="814388">
              <a:lnSpc>
                <a:spcPct val="100000"/>
              </a:lnSpc>
              <a:defRPr/>
            </a:pPr>
            <a:r>
              <a:rPr lang="en-US" sz="700" dirty="0">
                <a:solidFill>
                  <a:srgbClr val="D3D3D3"/>
                </a:solidFill>
              </a:rPr>
              <a:t>ITE PC v4.1</a:t>
            </a:r>
          </a:p>
          <a:p>
            <a:pPr algn="l" defTabSz="814388">
              <a:lnSpc>
                <a:spcPct val="100000"/>
              </a:lnSpc>
              <a:defRPr/>
            </a:pPr>
            <a:r>
              <a:rPr lang="en-US" sz="700" dirty="0" smtClean="0">
                <a:solidFill>
                  <a:srgbClr val="D3D3D3"/>
                </a:solidFill>
              </a:rPr>
              <a:t>Chapter 4</a:t>
            </a:r>
            <a:endParaRPr lang="en-US" sz="700" dirty="0">
              <a:solidFill>
                <a:srgbClr val="D3D3D3"/>
              </a:solidFill>
            </a:endParaRPr>
          </a:p>
        </p:txBody>
      </p:sp>
      <p:sp>
        <p:nvSpPr>
          <p:cNvPr id="1028" name="Rectangle 5"/>
          <p:cNvSpPr>
            <a:spLocks noChangeArrowheads="1"/>
          </p:cNvSpPr>
          <p:nvPr/>
        </p:nvSpPr>
        <p:spPr bwMode="auto">
          <a:xfrm>
            <a:off x="8596313" y="6626225"/>
            <a:ext cx="320675" cy="2349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  <a:defRPr/>
            </a:pPr>
            <a:fld id="{58EC189E-ADD4-420E-B89E-1E32C54438D7}" type="slidenum">
              <a:rPr lang="en-US" sz="1000">
                <a:solidFill>
                  <a:srgbClr val="D3D3D3"/>
                </a:solidFill>
              </a:rPr>
              <a:pPr algn="r" defTabSz="814388">
                <a:lnSpc>
                  <a:spcPct val="100000"/>
                </a:lnSpc>
                <a:defRPr/>
              </a:pPr>
              <a:t>‹#›</a:t>
            </a:fld>
            <a:endParaRPr lang="en-US" sz="1000" dirty="0">
              <a:solidFill>
                <a:srgbClr val="D3D3D3"/>
              </a:solidFill>
            </a:endParaRPr>
          </a:p>
        </p:txBody>
      </p:sp>
      <p:sp>
        <p:nvSpPr>
          <p:cNvPr id="1029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655638" y="2014538"/>
            <a:ext cx="7940675" cy="35718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82124" tIns="41061" rIns="82124" bIns="4106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Body 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pic>
        <p:nvPicPr>
          <p:cNvPr id="1030" name="Picture 7" descr="PPt_TopBand_Artwork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0" y="0"/>
            <a:ext cx="9140825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1" name="Rectangle 8"/>
          <p:cNvSpPr>
            <a:spLocks noChangeArrowheads="1"/>
          </p:cNvSpPr>
          <p:nvPr/>
        </p:nvSpPr>
        <p:spPr bwMode="auto">
          <a:xfrm>
            <a:off x="4498975" y="6670675"/>
            <a:ext cx="2347913" cy="19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124" tIns="41061" rIns="82124" bIns="41061" anchor="b" anchorCtr="1">
            <a:spAutoFit/>
          </a:bodyPr>
          <a:lstStyle/>
          <a:p>
            <a:pPr algn="l" defTabSz="814388">
              <a:lnSpc>
                <a:spcPct val="100000"/>
              </a:lnSpc>
              <a:defRPr/>
            </a:pPr>
            <a:r>
              <a:rPr lang="en-US" sz="700" dirty="0">
                <a:solidFill>
                  <a:srgbClr val="D3D3D3"/>
                </a:solidFill>
              </a:rPr>
              <a:t>© 2007 – 2010, Cisco Systems, Inc. All rights reserved.</a:t>
            </a:r>
          </a:p>
        </p:txBody>
      </p:sp>
      <p:sp>
        <p:nvSpPr>
          <p:cNvPr id="1032" name="Rectangle 9"/>
          <p:cNvSpPr>
            <a:spLocks noChangeArrowheads="1"/>
          </p:cNvSpPr>
          <p:nvPr/>
        </p:nvSpPr>
        <p:spPr bwMode="auto">
          <a:xfrm>
            <a:off x="7123113" y="6672263"/>
            <a:ext cx="650875" cy="188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  <a:defRPr/>
            </a:pPr>
            <a:r>
              <a:rPr lang="en-US" sz="700" dirty="0">
                <a:solidFill>
                  <a:srgbClr val="D3D3D3"/>
                </a:solidFill>
              </a:rPr>
              <a:t>Cisco Public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55" r:id="rId1"/>
    <p:sldLayoutId id="2147484434" r:id="rId2"/>
    <p:sldLayoutId id="2147484435" r:id="rId3"/>
    <p:sldLayoutId id="2147484436" r:id="rId4"/>
    <p:sldLayoutId id="2147484437" r:id="rId5"/>
    <p:sldLayoutId id="2147484438" r:id="rId6"/>
    <p:sldLayoutId id="2147484439" r:id="rId7"/>
    <p:sldLayoutId id="2147484440" r:id="rId8"/>
    <p:sldLayoutId id="2147484441" r:id="rId9"/>
    <p:sldLayoutId id="2147484442" r:id="rId10"/>
    <p:sldLayoutId id="2147484443" r:id="rId11"/>
    <p:sldLayoutId id="2147484444" r:id="rId12"/>
  </p:sldLayoutIdLst>
  <p:timing>
    <p:tnLst>
      <p:par>
        <p:cTn id="1" dur="indefinite" restart="never" nodeType="tmRoot"/>
      </p:par>
    </p:tnLst>
  </p:timing>
  <p:txStyles>
    <p:titleStyle>
      <a:lvl1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+mj-lt"/>
          <a:ea typeface="+mj-ea"/>
          <a:cs typeface="+mj-cs"/>
        </a:defRPr>
      </a:lvl1pPr>
      <a:lvl2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2pPr>
      <a:lvl3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3pPr>
      <a:lvl4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4pPr>
      <a:lvl5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5pPr>
      <a:lvl6pPr marL="457200" algn="l" defTabSz="814388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6pPr>
      <a:lvl7pPr marL="914400" algn="l" defTabSz="814388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7pPr>
      <a:lvl8pPr marL="1371600" algn="l" defTabSz="814388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8pPr>
      <a:lvl9pPr marL="1828800" algn="l" defTabSz="814388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9pPr>
    </p:titleStyle>
    <p:bodyStyle>
      <a:lvl1pPr marL="236538" indent="-236538" algn="l" defTabSz="814388" rtl="0" eaLnBrk="0" fontAlgn="base" hangingPunct="0">
        <a:lnSpc>
          <a:spcPct val="95000"/>
        </a:lnSpc>
        <a:spcBef>
          <a:spcPct val="50000"/>
        </a:spcBef>
        <a:spcAft>
          <a:spcPct val="0"/>
        </a:spcAft>
        <a:buClr>
          <a:srgbClr val="708CA1"/>
        </a:buClr>
        <a:buFont typeface="Wingdings" pitchFamily="2" charset="2"/>
        <a:buChar char="§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574675" indent="-117475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2pPr>
      <a:lvl3pPr marL="914400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3pPr>
      <a:lvl4pPr marL="1254125" indent="117475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4pPr>
      <a:lvl5pPr marL="1604963" indent="223838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5pPr>
      <a:lvl6pPr marL="2062163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6pPr>
      <a:lvl7pPr marL="2519363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7pPr>
      <a:lvl8pPr marL="2976563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8pPr>
      <a:lvl9pPr marL="3433763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6146"/>
          <p:cNvSpPr>
            <a:spLocks noGrp="1" noChangeArrowheads="1"/>
          </p:cNvSpPr>
          <p:nvPr>
            <p:ph type="title"/>
          </p:nvPr>
        </p:nvSpPr>
        <p:spPr bwMode="auto">
          <a:xfrm>
            <a:off x="655638" y="798513"/>
            <a:ext cx="8145462" cy="838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82124" tIns="41061" rIns="82124" bIns="41061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Slide Title</a:t>
            </a:r>
          </a:p>
        </p:txBody>
      </p:sp>
      <p:sp>
        <p:nvSpPr>
          <p:cNvPr id="2051" name="Rectangle 6281"/>
          <p:cNvSpPr>
            <a:spLocks noChangeArrowheads="1"/>
          </p:cNvSpPr>
          <p:nvPr/>
        </p:nvSpPr>
        <p:spPr bwMode="auto">
          <a:xfrm>
            <a:off x="193675" y="6672263"/>
            <a:ext cx="962025" cy="188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2124" tIns="41061" rIns="82124" bIns="41061" anchor="b">
            <a:spAutoFit/>
          </a:bodyPr>
          <a:lstStyle/>
          <a:p>
            <a:pPr algn="l" defTabSz="814388">
              <a:lnSpc>
                <a:spcPct val="100000"/>
              </a:lnSpc>
              <a:defRPr/>
            </a:pPr>
            <a:r>
              <a:rPr lang="en-US" sz="700" dirty="0">
                <a:solidFill>
                  <a:srgbClr val="D3D3D3"/>
                </a:solidFill>
              </a:rPr>
              <a:t>Presentation_ID</a:t>
            </a:r>
          </a:p>
        </p:txBody>
      </p:sp>
      <p:sp>
        <p:nvSpPr>
          <p:cNvPr id="2052" name="Rectangle 6282"/>
          <p:cNvSpPr>
            <a:spLocks noChangeArrowheads="1"/>
          </p:cNvSpPr>
          <p:nvPr/>
        </p:nvSpPr>
        <p:spPr bwMode="auto">
          <a:xfrm>
            <a:off x="8596313" y="6626225"/>
            <a:ext cx="320675" cy="2349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  <a:defRPr/>
            </a:pPr>
            <a:fld id="{85C5E045-6C48-46C0-92AE-30A8710B0BBD}" type="slidenum">
              <a:rPr lang="en-US" sz="1000">
                <a:solidFill>
                  <a:srgbClr val="D3D3D3"/>
                </a:solidFill>
              </a:rPr>
              <a:pPr algn="r" defTabSz="814388">
                <a:lnSpc>
                  <a:spcPct val="100000"/>
                </a:lnSpc>
                <a:defRPr/>
              </a:pPr>
              <a:t>‹#›</a:t>
            </a:fld>
            <a:endParaRPr lang="en-US" sz="1000" dirty="0">
              <a:solidFill>
                <a:srgbClr val="D3D3D3"/>
              </a:solidFill>
            </a:endParaRPr>
          </a:p>
        </p:txBody>
      </p:sp>
      <p:sp>
        <p:nvSpPr>
          <p:cNvPr id="2053" name="Rectangle 6284"/>
          <p:cNvSpPr>
            <a:spLocks noGrp="1" noChangeArrowheads="1"/>
          </p:cNvSpPr>
          <p:nvPr>
            <p:ph type="body" idx="1"/>
          </p:nvPr>
        </p:nvSpPr>
        <p:spPr bwMode="auto">
          <a:xfrm>
            <a:off x="655638" y="2014538"/>
            <a:ext cx="7940675" cy="35718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82124" tIns="41061" rIns="82124" bIns="4106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Body 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2054" name="Rectangle 6312"/>
          <p:cNvSpPr>
            <a:spLocks noChangeArrowheads="1"/>
          </p:cNvSpPr>
          <p:nvPr/>
        </p:nvSpPr>
        <p:spPr bwMode="auto">
          <a:xfrm>
            <a:off x="4498975" y="6672263"/>
            <a:ext cx="2022475" cy="188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124" tIns="41061" rIns="82124" bIns="41061" anchor="b" anchorCtr="1">
            <a:spAutoFit/>
          </a:bodyPr>
          <a:lstStyle/>
          <a:p>
            <a:pPr algn="l" defTabSz="814388">
              <a:lnSpc>
                <a:spcPct val="100000"/>
              </a:lnSpc>
              <a:defRPr/>
            </a:pPr>
            <a:r>
              <a:rPr lang="en-US" sz="700" dirty="0">
                <a:solidFill>
                  <a:srgbClr val="D3D3D3"/>
                </a:solidFill>
              </a:rPr>
              <a:t>© 2008 Cisco Systems, Inc. All rights reserved.</a:t>
            </a:r>
          </a:p>
        </p:txBody>
      </p:sp>
      <p:sp>
        <p:nvSpPr>
          <p:cNvPr id="2055" name="Rectangle 6313"/>
          <p:cNvSpPr>
            <a:spLocks noChangeArrowheads="1"/>
          </p:cNvSpPr>
          <p:nvPr/>
        </p:nvSpPr>
        <p:spPr bwMode="auto">
          <a:xfrm>
            <a:off x="6896100" y="6672263"/>
            <a:ext cx="877888" cy="188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  <a:defRPr/>
            </a:pPr>
            <a:r>
              <a:rPr lang="en-US" sz="700" dirty="0">
                <a:solidFill>
                  <a:srgbClr val="D3D3D3"/>
                </a:solidFill>
              </a:rPr>
              <a:t>Cisco Confidential</a:t>
            </a:r>
          </a:p>
        </p:txBody>
      </p:sp>
      <p:pic>
        <p:nvPicPr>
          <p:cNvPr id="2056" name="Picture 8" descr="Rev08_Cisco_BrandBar10_060408.png"/>
          <p:cNvPicPr>
            <a:picLocks noChangeAspect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0" y="0"/>
            <a:ext cx="9144000" cy="341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456" r:id="rId1"/>
    <p:sldLayoutId id="2147484445" r:id="rId2"/>
    <p:sldLayoutId id="2147484446" r:id="rId3"/>
    <p:sldLayoutId id="2147484447" r:id="rId4"/>
    <p:sldLayoutId id="2147484448" r:id="rId5"/>
    <p:sldLayoutId id="2147484449" r:id="rId6"/>
    <p:sldLayoutId id="2147484450" r:id="rId7"/>
    <p:sldLayoutId id="2147484451" r:id="rId8"/>
    <p:sldLayoutId id="2147484452" r:id="rId9"/>
    <p:sldLayoutId id="2147484453" r:id="rId10"/>
    <p:sldLayoutId id="2147484454" r:id="rId11"/>
  </p:sldLayoutIdLst>
  <p:timing>
    <p:tnLst>
      <p:par>
        <p:cTn id="1" dur="indefinite" restart="never" nodeType="tmRoot"/>
      </p:par>
    </p:tnLst>
  </p:timing>
  <p:txStyles>
    <p:titleStyle>
      <a:lvl1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+mj-lt"/>
          <a:ea typeface="+mj-ea"/>
          <a:cs typeface="+mj-cs"/>
        </a:defRPr>
      </a:lvl1pPr>
      <a:lvl2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2pPr>
      <a:lvl3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3pPr>
      <a:lvl4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4pPr>
      <a:lvl5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5pPr>
      <a:lvl6pPr marL="457200" algn="l" defTabSz="814388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6pPr>
      <a:lvl7pPr marL="914400" algn="l" defTabSz="814388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7pPr>
      <a:lvl8pPr marL="1371600" algn="l" defTabSz="814388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8pPr>
      <a:lvl9pPr marL="1828800" algn="l" defTabSz="814388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9pPr>
    </p:titleStyle>
    <p:bodyStyle>
      <a:lvl1pPr marL="236538" indent="-236538" algn="l" defTabSz="814388" rtl="0" eaLnBrk="0" fontAlgn="base" hangingPunct="0">
        <a:lnSpc>
          <a:spcPct val="95000"/>
        </a:lnSpc>
        <a:spcBef>
          <a:spcPct val="50000"/>
        </a:spcBef>
        <a:spcAft>
          <a:spcPct val="0"/>
        </a:spcAft>
        <a:buClr>
          <a:srgbClr val="708CA1"/>
        </a:buClr>
        <a:buFont typeface="Wingdings" pitchFamily="2" charset="2"/>
        <a:buChar char="§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574675" indent="-117475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2pPr>
      <a:lvl3pPr marL="914400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3pPr>
      <a:lvl4pPr marL="1254125" indent="117475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4pPr>
      <a:lvl5pPr marL="1604963" indent="223838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5pPr>
      <a:lvl6pPr marL="2062163" algn="l" defTabSz="814388" rtl="0" eaLnBrk="1" fontAlgn="base" hangingPunct="1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6pPr>
      <a:lvl7pPr marL="2519363" algn="l" defTabSz="814388" rtl="0" eaLnBrk="1" fontAlgn="base" hangingPunct="1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7pPr>
      <a:lvl8pPr marL="2976563" algn="l" defTabSz="814388" rtl="0" eaLnBrk="1" fontAlgn="base" hangingPunct="1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8pPr>
      <a:lvl9pPr marL="3433763" algn="l" defTabSz="814388" rtl="0" eaLnBrk="1" fontAlgn="base" hangingPunct="1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11150" y="2263775"/>
            <a:ext cx="3854450" cy="1481138"/>
          </a:xfrm>
        </p:spPr>
        <p:txBody>
          <a:bodyPr/>
          <a:lstStyle/>
          <a:p>
            <a:pPr eaLnBrk="1" hangingPunct="1"/>
            <a:r>
              <a:rPr lang="en-US" sz="2800" dirty="0" smtClean="0"/>
              <a:t>Chapter 4: </a:t>
            </a:r>
            <a:r>
              <a:rPr lang="en-US" sz="2800" dirty="0" smtClean="0"/>
              <a:t>Routing Concepts</a:t>
            </a:r>
            <a:endParaRPr lang="en-US" sz="2800" dirty="0" smtClean="0">
              <a:solidFill>
                <a:schemeClr val="folHlink"/>
              </a:solidFill>
            </a:endParaRP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11150" y="4672013"/>
            <a:ext cx="6788150" cy="658812"/>
          </a:xfrm>
        </p:spPr>
        <p:txBody>
          <a:bodyPr/>
          <a:lstStyle/>
          <a:p>
            <a:pPr eaLnBrk="1" hangingPunct="1"/>
            <a:r>
              <a:rPr lang="en-US" sz="2400" dirty="0" smtClean="0"/>
              <a:t>Routing Protocols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41124" y="1407886"/>
            <a:ext cx="7602989" cy="4891314"/>
          </a:xfrm>
        </p:spPr>
        <p:txBody>
          <a:bodyPr/>
          <a:lstStyle/>
          <a:p>
            <a:r>
              <a:rPr lang="en-US" dirty="0" smtClean="0"/>
              <a:t>Determine the best path to send packets</a:t>
            </a:r>
          </a:p>
          <a:p>
            <a:pPr lvl="1"/>
            <a:r>
              <a:rPr lang="en-US" dirty="0" smtClean="0"/>
              <a:t>Uses its routing table to determine path</a:t>
            </a:r>
          </a:p>
          <a:p>
            <a:r>
              <a:rPr lang="en-US" dirty="0" smtClean="0"/>
              <a:t>Forward packets toward their destination</a:t>
            </a:r>
          </a:p>
          <a:p>
            <a:pPr lvl="1"/>
            <a:r>
              <a:rPr lang="en-US" dirty="0" smtClean="0"/>
              <a:t>Forwards packet to interface indicated in routing table.</a:t>
            </a:r>
          </a:p>
          <a:p>
            <a:pPr lvl="1"/>
            <a:r>
              <a:rPr lang="en-US" dirty="0" smtClean="0"/>
              <a:t>Encapsulates the packet and forwards out toward destination.  </a:t>
            </a:r>
          </a:p>
          <a:p>
            <a:r>
              <a:rPr lang="en-US" dirty="0" smtClean="0"/>
              <a:t>Routers use static routes and dynamic routing protocols to learn about remote networks and build their routing tables.</a:t>
            </a:r>
          </a:p>
          <a:p>
            <a:pPr lvl="1"/>
            <a:endParaRPr lang="en-US" dirty="0" smtClean="0"/>
          </a:p>
          <a:p>
            <a:endParaRPr lang="en-US" dirty="0" smtClean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55638" y="537256"/>
            <a:ext cx="8145462" cy="838200"/>
          </a:xfrm>
        </p:spPr>
        <p:txBody>
          <a:bodyPr/>
          <a:lstStyle/>
          <a:p>
            <a:r>
              <a:rPr lang="en-US" sz="1800" dirty="0" smtClean="0"/>
              <a:t>Functions of a Router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Routers Choose Best Paths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41124" y="1407886"/>
            <a:ext cx="7602989" cy="885371"/>
          </a:xfrm>
        </p:spPr>
        <p:txBody>
          <a:bodyPr/>
          <a:lstStyle/>
          <a:p>
            <a:pPr lvl="1"/>
            <a:endParaRPr lang="en-US" dirty="0" smtClean="0"/>
          </a:p>
          <a:p>
            <a:endParaRPr lang="en-US" dirty="0" smtClean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55638" y="537256"/>
            <a:ext cx="8145462" cy="838200"/>
          </a:xfrm>
        </p:spPr>
        <p:txBody>
          <a:bodyPr/>
          <a:lstStyle/>
          <a:p>
            <a:r>
              <a:rPr lang="en-US" sz="1800" dirty="0" smtClean="0"/>
              <a:t>Functions of a Router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Routers Choose Best Paths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/>
          <a:srcRect l="39940" t="31548" r="21888" b="20238"/>
          <a:stretch>
            <a:fillRect/>
          </a:stretch>
        </p:blipFill>
        <p:spPr bwMode="auto">
          <a:xfrm>
            <a:off x="1057394" y="1625599"/>
            <a:ext cx="6707750" cy="44413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81467" y="1393372"/>
            <a:ext cx="3945390" cy="4891314"/>
          </a:xfrm>
        </p:spPr>
        <p:txBody>
          <a:bodyPr/>
          <a:lstStyle/>
          <a:p>
            <a:r>
              <a:rPr lang="en-US" sz="2000" b="1" dirty="0" smtClean="0"/>
              <a:t>Process switching </a:t>
            </a:r>
            <a:r>
              <a:rPr lang="en-US" sz="2000" dirty="0" smtClean="0"/>
              <a:t>– An older packet forwarding mechanism still available for Cisco routers.</a:t>
            </a:r>
          </a:p>
          <a:p>
            <a:r>
              <a:rPr lang="en-US" sz="2000" b="1" dirty="0" smtClean="0"/>
              <a:t>Fast switching </a:t>
            </a:r>
            <a:r>
              <a:rPr lang="en-US" sz="2000" dirty="0" smtClean="0"/>
              <a:t>– A common packet forwarding mechanism which uses a fast-switching cache to store next hop information.</a:t>
            </a:r>
            <a:r>
              <a:rPr lang="en-US" sz="2000" b="1" dirty="0" smtClean="0"/>
              <a:t> </a:t>
            </a:r>
          </a:p>
          <a:p>
            <a:r>
              <a:rPr lang="en-US" sz="2000" b="1" dirty="0" smtClean="0"/>
              <a:t>Cisco Express Forwarding (CEF) </a:t>
            </a:r>
            <a:r>
              <a:rPr lang="en-US" sz="2000" dirty="0" smtClean="0"/>
              <a:t>– The most recent, fastest, and preferred Cisco IOS packet-forwarding mechanism.   Table entries are not packet-triggered like fast switching but change-triggered. </a:t>
            </a:r>
          </a:p>
          <a:p>
            <a:pPr>
              <a:buNone/>
            </a:pPr>
            <a:endParaRPr lang="en-US" dirty="0" smtClean="0"/>
          </a:p>
          <a:p>
            <a:endParaRPr lang="en-US" dirty="0" smtClean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55638" y="537256"/>
            <a:ext cx="8145462" cy="838200"/>
          </a:xfrm>
        </p:spPr>
        <p:txBody>
          <a:bodyPr/>
          <a:lstStyle/>
          <a:p>
            <a:r>
              <a:rPr lang="en-US" sz="1800" dirty="0" smtClean="0"/>
              <a:t>Functions of a Router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 Packet Forwarding Methods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/>
          <a:srcRect l="38709" t="31548" r="28287" b="17063"/>
          <a:stretch>
            <a:fillRect/>
          </a:stretch>
        </p:blipFill>
        <p:spPr bwMode="auto">
          <a:xfrm>
            <a:off x="4688114" y="1654627"/>
            <a:ext cx="4252686" cy="39769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81467" y="1393372"/>
            <a:ext cx="3945390" cy="4891314"/>
          </a:xfrm>
        </p:spPr>
        <p:txBody>
          <a:bodyPr/>
          <a:lstStyle/>
          <a:p>
            <a:pPr>
              <a:buNone/>
            </a:pPr>
            <a:endParaRPr lang="en-US" dirty="0" smtClean="0"/>
          </a:p>
          <a:p>
            <a:endParaRPr lang="en-US" dirty="0" smtClean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55638" y="537256"/>
            <a:ext cx="8145462" cy="838200"/>
          </a:xfrm>
        </p:spPr>
        <p:txBody>
          <a:bodyPr/>
          <a:lstStyle/>
          <a:p>
            <a:r>
              <a:rPr lang="en-US" sz="1800" dirty="0" smtClean="0"/>
              <a:t>Connect Devices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Connect to a Network</a:t>
            </a:r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print"/>
          <a:srcRect l="37928" t="31746" r="25594" b="13492"/>
          <a:stretch>
            <a:fillRect/>
          </a:stretch>
        </p:blipFill>
        <p:spPr bwMode="auto">
          <a:xfrm>
            <a:off x="1712685" y="1393371"/>
            <a:ext cx="5747657" cy="48512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537029" y="1451430"/>
            <a:ext cx="3323771" cy="4891314"/>
          </a:xfrm>
        </p:spPr>
        <p:txBody>
          <a:bodyPr/>
          <a:lstStyle/>
          <a:p>
            <a:pPr>
              <a:buNone/>
            </a:pPr>
            <a:r>
              <a:rPr lang="en-US" sz="1800" dirty="0" smtClean="0"/>
              <a:t>   To enable network access devices must be configured with the following IP address information</a:t>
            </a:r>
          </a:p>
          <a:p>
            <a:pPr lvl="1">
              <a:buFont typeface="Wingdings" pitchFamily="2" charset="2"/>
              <a:buChar char="§"/>
            </a:pPr>
            <a:r>
              <a:rPr lang="en-US" b="1" dirty="0" smtClean="0"/>
              <a:t>IP address</a:t>
            </a:r>
            <a:r>
              <a:rPr lang="en-US" dirty="0" smtClean="0"/>
              <a:t> - Identifies a unique host on a local network.</a:t>
            </a:r>
            <a:r>
              <a:rPr lang="en-US" b="1" dirty="0" smtClean="0"/>
              <a:t> </a:t>
            </a:r>
          </a:p>
          <a:p>
            <a:pPr lvl="1">
              <a:buFont typeface="Wingdings" pitchFamily="2" charset="2"/>
              <a:buChar char="§"/>
            </a:pPr>
            <a:r>
              <a:rPr lang="en-US" b="1" dirty="0" smtClean="0"/>
              <a:t>Subnet mask </a:t>
            </a:r>
            <a:r>
              <a:rPr lang="en-US" dirty="0" smtClean="0"/>
              <a:t>- Identifies the host’s network subnet.</a:t>
            </a:r>
          </a:p>
          <a:p>
            <a:pPr lvl="1">
              <a:buFont typeface="Wingdings" pitchFamily="2" charset="2"/>
              <a:buChar char="§"/>
            </a:pPr>
            <a:r>
              <a:rPr lang="en-US" b="1" dirty="0" smtClean="0"/>
              <a:t>Default gateway </a:t>
            </a:r>
            <a:r>
              <a:rPr lang="en-US" dirty="0" smtClean="0"/>
              <a:t>- Identifies the router a packet is sent to to when the destination is not on the same local network subnet.</a:t>
            </a:r>
          </a:p>
          <a:p>
            <a:pPr lvl="1"/>
            <a:endParaRPr lang="en-US" sz="1600" dirty="0" smtClean="0"/>
          </a:p>
          <a:p>
            <a:pPr lvl="1"/>
            <a:endParaRPr lang="en-US" sz="1600" dirty="0" smtClean="0"/>
          </a:p>
          <a:p>
            <a:pPr lvl="1"/>
            <a:endParaRPr lang="en-US" sz="1600" dirty="0" smtClean="0"/>
          </a:p>
          <a:p>
            <a:endParaRPr lang="en-US" dirty="0" smtClean="0"/>
          </a:p>
          <a:p>
            <a:pPr>
              <a:buNone/>
            </a:pPr>
            <a:endParaRPr lang="en-US" dirty="0" smtClean="0"/>
          </a:p>
          <a:p>
            <a:endParaRPr lang="en-US" dirty="0" smtClean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55638" y="537256"/>
            <a:ext cx="8145462" cy="838200"/>
          </a:xfrm>
        </p:spPr>
        <p:txBody>
          <a:bodyPr/>
          <a:lstStyle/>
          <a:p>
            <a:r>
              <a:rPr lang="en-US" sz="1800" dirty="0" smtClean="0"/>
              <a:t>Connect Devices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Default Gateways</a:t>
            </a:r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 cstate="print"/>
          <a:srcRect l="47298" t="32540" r="14551" b="17659"/>
          <a:stretch>
            <a:fillRect/>
          </a:stretch>
        </p:blipFill>
        <p:spPr bwMode="auto">
          <a:xfrm>
            <a:off x="3991429" y="1988458"/>
            <a:ext cx="4963886" cy="36430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81466" y="1451429"/>
            <a:ext cx="7661048" cy="4775200"/>
          </a:xfrm>
        </p:spPr>
        <p:txBody>
          <a:bodyPr/>
          <a:lstStyle/>
          <a:p>
            <a:pPr>
              <a:buNone/>
            </a:pPr>
            <a:r>
              <a:rPr lang="en-US" sz="2000" dirty="0" smtClean="0"/>
              <a:t>Network Documentation should include at least the following in a topology diagram and addressing table:</a:t>
            </a:r>
          </a:p>
          <a:p>
            <a:r>
              <a:rPr lang="en-US" sz="2000" dirty="0" smtClean="0"/>
              <a:t>Device names</a:t>
            </a:r>
          </a:p>
          <a:p>
            <a:r>
              <a:rPr lang="en-US" sz="2000" dirty="0" smtClean="0"/>
              <a:t>Interfaces </a:t>
            </a:r>
          </a:p>
          <a:p>
            <a:r>
              <a:rPr lang="en-US" sz="2000" dirty="0" smtClean="0"/>
              <a:t>IP addresses and </a:t>
            </a:r>
          </a:p>
          <a:p>
            <a:pPr>
              <a:buNone/>
            </a:pPr>
            <a:r>
              <a:rPr lang="en-US" sz="2000" dirty="0" smtClean="0"/>
              <a:t>	subnet mask</a:t>
            </a:r>
          </a:p>
          <a:p>
            <a:r>
              <a:rPr lang="en-US" sz="2000" dirty="0" smtClean="0"/>
              <a:t>Default gateways</a:t>
            </a:r>
          </a:p>
          <a:p>
            <a:pPr>
              <a:buNone/>
            </a:pPr>
            <a:endParaRPr lang="en-US" dirty="0" smtClean="0"/>
          </a:p>
          <a:p>
            <a:endParaRPr lang="en-US" dirty="0" smtClean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55638" y="537256"/>
            <a:ext cx="8145462" cy="838200"/>
          </a:xfrm>
        </p:spPr>
        <p:txBody>
          <a:bodyPr/>
          <a:lstStyle/>
          <a:p>
            <a:r>
              <a:rPr lang="en-US" sz="1800" dirty="0" smtClean="0"/>
              <a:t>Connect Devices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Document Network Addressing</a:t>
            </a:r>
            <a:endParaRPr 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 cstate="print"/>
          <a:srcRect l="45625" t="38492" r="14216" b="24802"/>
          <a:stretch>
            <a:fillRect/>
          </a:stretch>
        </p:blipFill>
        <p:spPr bwMode="auto">
          <a:xfrm>
            <a:off x="2849121" y="2525487"/>
            <a:ext cx="5902996" cy="3309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66952" y="1465943"/>
            <a:ext cx="7661048" cy="4775200"/>
          </a:xfrm>
        </p:spPr>
        <p:txBody>
          <a:bodyPr/>
          <a:lstStyle/>
          <a:p>
            <a:r>
              <a:rPr lang="en-US" b="1" dirty="0" smtClean="0"/>
              <a:t>Statically Assigned IP address </a:t>
            </a:r>
            <a:r>
              <a:rPr lang="en-US" dirty="0" smtClean="0"/>
              <a:t>– host is manually assigned the IP address, subnet mask and default gateway. DNS server IP address can also  be assigned.</a:t>
            </a:r>
          </a:p>
          <a:p>
            <a:pPr lvl="1"/>
            <a:r>
              <a:rPr lang="en-US" dirty="0" smtClean="0"/>
              <a:t>Used to identify specific network resources such as network servers and printers</a:t>
            </a:r>
          </a:p>
          <a:p>
            <a:pPr lvl="1"/>
            <a:r>
              <a:rPr lang="en-US" dirty="0" smtClean="0"/>
              <a:t>Can be used in very small networks with few hosts.</a:t>
            </a:r>
          </a:p>
          <a:p>
            <a:r>
              <a:rPr lang="en-US" b="1" dirty="0" smtClean="0"/>
              <a:t>Dynamically Assigned IP Address </a:t>
            </a:r>
            <a:r>
              <a:rPr lang="en-US" dirty="0" smtClean="0"/>
              <a:t>– IP Address information is dynamically assigned by a server using Dynamic Host Configuration Protocol (DHCP)</a:t>
            </a:r>
          </a:p>
          <a:p>
            <a:pPr>
              <a:buNone/>
            </a:pPr>
            <a:r>
              <a:rPr lang="en-US" sz="2000" dirty="0" smtClean="0"/>
              <a:t>		Most hosts acquire their IP address information through 	DHCP</a:t>
            </a:r>
          </a:p>
          <a:p>
            <a:pPr>
              <a:buNone/>
            </a:pPr>
            <a:r>
              <a:rPr lang="en-US" sz="2000" dirty="0" smtClean="0"/>
              <a:t>		DHCP services can be provided by Cisco routers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55638" y="537256"/>
            <a:ext cx="8145462" cy="838200"/>
          </a:xfrm>
        </p:spPr>
        <p:txBody>
          <a:bodyPr/>
          <a:lstStyle/>
          <a:p>
            <a:r>
              <a:rPr lang="en-US" sz="1800" dirty="0" smtClean="0"/>
              <a:t>Connect Devices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Enable IP on a Host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55638" y="537256"/>
            <a:ext cx="8145462" cy="838200"/>
          </a:xfrm>
        </p:spPr>
        <p:txBody>
          <a:bodyPr/>
          <a:lstStyle/>
          <a:p>
            <a:r>
              <a:rPr lang="en-US" sz="1800" dirty="0" smtClean="0"/>
              <a:t>Connect Devices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Device LEDs</a:t>
            </a:r>
            <a:endParaRPr lang="en-US" dirty="0"/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 l="36345" t="31314" r="26523" b="14771"/>
          <a:stretch>
            <a:fillRect/>
          </a:stretch>
        </p:blipFill>
        <p:spPr bwMode="auto">
          <a:xfrm>
            <a:off x="1465943" y="1433360"/>
            <a:ext cx="6209574" cy="5069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66952" y="1465943"/>
            <a:ext cx="7661048" cy="4775200"/>
          </a:xfrm>
        </p:spPr>
        <p:txBody>
          <a:bodyPr/>
          <a:lstStyle/>
          <a:p>
            <a:r>
              <a:rPr lang="en-US" sz="2000" b="1" dirty="0" smtClean="0"/>
              <a:t>Console access requires:</a:t>
            </a:r>
          </a:p>
          <a:p>
            <a:pPr>
              <a:buNone/>
            </a:pPr>
            <a:r>
              <a:rPr lang="en-US" sz="2000" b="1" dirty="0" smtClean="0"/>
              <a:t>		Console cable –</a:t>
            </a:r>
            <a:r>
              <a:rPr lang="en-US" sz="2000" dirty="0" smtClean="0"/>
              <a:t> RJ-45-to-DB-9 console cable</a:t>
            </a:r>
          </a:p>
          <a:p>
            <a:pPr>
              <a:buNone/>
            </a:pPr>
            <a:r>
              <a:rPr lang="en-US" sz="2000" b="1" dirty="0" smtClean="0"/>
              <a:t>		Terminal emulation software –</a:t>
            </a:r>
            <a:r>
              <a:rPr lang="en-US" sz="2000" dirty="0" smtClean="0"/>
              <a:t> Tera Term, PuTTY, 	HyperTerminal</a:t>
            </a:r>
          </a:p>
          <a:p>
            <a:endParaRPr lang="en-US" sz="2000" dirty="0" smtClean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55638" y="537256"/>
            <a:ext cx="8145462" cy="838200"/>
          </a:xfrm>
        </p:spPr>
        <p:txBody>
          <a:bodyPr/>
          <a:lstStyle/>
          <a:p>
            <a:r>
              <a:rPr lang="en-US" sz="1800" dirty="0" smtClean="0"/>
              <a:t>Connect Devices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Console Access</a:t>
            </a:r>
            <a:endParaRPr lang="en-US" dirty="0"/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 cstate="print"/>
          <a:srcRect l="24901" t="41419" r="42303" b="9970"/>
          <a:stretch>
            <a:fillRect/>
          </a:stretch>
        </p:blipFill>
        <p:spPr bwMode="auto">
          <a:xfrm>
            <a:off x="3439884" y="2815771"/>
            <a:ext cx="4601029" cy="38341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66952" y="1465943"/>
            <a:ext cx="7661048" cy="4775200"/>
          </a:xfrm>
        </p:spPr>
        <p:txBody>
          <a:bodyPr/>
          <a:lstStyle/>
          <a:p>
            <a:r>
              <a:rPr lang="en-US" sz="2000" dirty="0" smtClean="0"/>
              <a:t>Network infrastructure devices require IP addresses to enable remote management. </a:t>
            </a:r>
          </a:p>
          <a:p>
            <a:r>
              <a:rPr lang="en-US" sz="2000" dirty="0" smtClean="0"/>
              <a:t>On a switch the management IP address is assigned on a virtual interface</a:t>
            </a:r>
          </a:p>
          <a:p>
            <a:pPr>
              <a:buNone/>
            </a:pPr>
            <a:endParaRPr lang="en-US" sz="2000" dirty="0" smtClean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55638" y="537256"/>
            <a:ext cx="8145462" cy="838200"/>
          </a:xfrm>
        </p:spPr>
        <p:txBody>
          <a:bodyPr/>
          <a:lstStyle/>
          <a:p>
            <a:r>
              <a:rPr lang="en-US" sz="1800" dirty="0" smtClean="0"/>
              <a:t>Connect Devices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Enable IP on a Switch</a:t>
            </a:r>
            <a:endParaRPr lang="en-US" dirty="0"/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 cstate="print"/>
          <a:srcRect l="45179" t="28770" r="17427" b="17857"/>
          <a:stretch>
            <a:fillRect/>
          </a:stretch>
        </p:blipFill>
        <p:spPr bwMode="auto">
          <a:xfrm>
            <a:off x="1843315" y="2670628"/>
            <a:ext cx="4865460" cy="39043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xfrm>
            <a:off x="274638" y="493713"/>
            <a:ext cx="8145462" cy="838200"/>
          </a:xfrm>
        </p:spPr>
        <p:txBody>
          <a:bodyPr/>
          <a:lstStyle/>
          <a:p>
            <a:pPr eaLnBrk="1" hangingPunct="1"/>
            <a:r>
              <a:rPr lang="en-US" dirty="0" smtClean="0">
                <a:ea typeface="ＭＳ Ｐゴシック" pitchFamily="34" charset="-128"/>
              </a:rPr>
              <a:t>Chapter 4</a:t>
            </a:r>
            <a:endParaRPr lang="en-US" dirty="0" smtClean="0">
              <a:ea typeface="ＭＳ Ｐゴシック" pitchFamily="34" charset="-128"/>
            </a:endParaRPr>
          </a:p>
        </p:txBody>
      </p:sp>
      <p:sp>
        <p:nvSpPr>
          <p:cNvPr id="6147" name="Rectangle 3"/>
          <p:cNvSpPr>
            <a:spLocks noGrp="1" noChangeArrowheads="1"/>
          </p:cNvSpPr>
          <p:nvPr>
            <p:ph idx="1"/>
          </p:nvPr>
        </p:nvSpPr>
        <p:spPr>
          <a:xfrm>
            <a:off x="747713" y="1601788"/>
            <a:ext cx="8131175" cy="4437062"/>
          </a:xfrm>
        </p:spPr>
        <p:txBody>
          <a:bodyPr/>
          <a:lstStyle/>
          <a:p>
            <a:pPr marL="0" indent="0" eaLnBrk="1" hangingPunct="1">
              <a:buFont typeface="Wingdings" pitchFamily="2" charset="2"/>
              <a:buNone/>
            </a:pPr>
            <a:r>
              <a:rPr lang="en-US" dirty="0" smtClean="0">
                <a:cs typeface="Arial" charset="0"/>
              </a:rPr>
              <a:t>4.0  </a:t>
            </a:r>
            <a:r>
              <a:rPr lang="en-US" dirty="0" smtClean="0">
                <a:cs typeface="Arial" charset="0"/>
              </a:rPr>
              <a:t>Routing Concepts</a:t>
            </a:r>
          </a:p>
          <a:p>
            <a:pPr marL="0" indent="0" eaLnBrk="1" hangingPunct="1">
              <a:buFont typeface="Wingdings" pitchFamily="2" charset="2"/>
              <a:buNone/>
            </a:pPr>
            <a:r>
              <a:rPr lang="en-US" dirty="0" smtClean="0">
                <a:cs typeface="Arial" charset="0"/>
              </a:rPr>
              <a:t>4.1  </a:t>
            </a:r>
            <a:r>
              <a:rPr lang="en-US" dirty="0" smtClean="0">
                <a:cs typeface="Arial" charset="0"/>
              </a:rPr>
              <a:t>Initial Configuration of a Router</a:t>
            </a:r>
          </a:p>
          <a:p>
            <a:pPr marL="0" indent="0" eaLnBrk="1" hangingPunct="1">
              <a:buFont typeface="Wingdings" pitchFamily="2" charset="2"/>
              <a:buNone/>
            </a:pPr>
            <a:r>
              <a:rPr lang="en-US" dirty="0" smtClean="0">
                <a:cs typeface="Arial" charset="0"/>
              </a:rPr>
              <a:t>4.2 </a:t>
            </a:r>
            <a:r>
              <a:rPr lang="en-US" dirty="0" smtClean="0">
                <a:cs typeface="Arial" charset="0"/>
              </a:rPr>
              <a:t>Routing Decisions</a:t>
            </a:r>
          </a:p>
          <a:p>
            <a:pPr marL="0" indent="0" eaLnBrk="1" hangingPunct="1">
              <a:buFont typeface="Wingdings" pitchFamily="2" charset="2"/>
              <a:buNone/>
            </a:pPr>
            <a:r>
              <a:rPr lang="en-US" dirty="0" smtClean="0">
                <a:cs typeface="Arial" charset="0"/>
              </a:rPr>
              <a:t>4.3  </a:t>
            </a:r>
            <a:r>
              <a:rPr lang="en-US" dirty="0" smtClean="0">
                <a:cs typeface="Arial" charset="0"/>
              </a:rPr>
              <a:t>Routing Operation</a:t>
            </a:r>
          </a:p>
          <a:p>
            <a:pPr marL="0" indent="0" eaLnBrk="1" hangingPunct="1">
              <a:buFont typeface="Wingdings" pitchFamily="2" charset="2"/>
              <a:buNone/>
            </a:pPr>
            <a:r>
              <a:rPr lang="en-US" dirty="0" smtClean="0">
                <a:cs typeface="Arial" charset="0"/>
              </a:rPr>
              <a:t>4.4 </a:t>
            </a:r>
            <a:r>
              <a:rPr lang="en-US" dirty="0" smtClean="0">
                <a:cs typeface="Arial" charset="0"/>
              </a:rPr>
              <a:t>Summary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27315" y="1494972"/>
            <a:ext cx="7661048" cy="4775200"/>
          </a:xfrm>
        </p:spPr>
        <p:txBody>
          <a:bodyPr/>
          <a:lstStyle/>
          <a:p>
            <a:pPr>
              <a:buNone/>
            </a:pPr>
            <a:r>
              <a:rPr lang="en-US" sz="2000" dirty="0" smtClean="0"/>
              <a:t>Basics tasks that should be first configured on a Cisco Router and Cisco Switch:</a:t>
            </a:r>
          </a:p>
          <a:p>
            <a:r>
              <a:rPr lang="en-US" sz="2000" b="1" dirty="0" smtClean="0"/>
              <a:t>Name the device –</a:t>
            </a:r>
            <a:r>
              <a:rPr lang="en-US" sz="2000" dirty="0" smtClean="0"/>
              <a:t> Distinguishes it from other routers</a:t>
            </a:r>
          </a:p>
          <a:p>
            <a:r>
              <a:rPr lang="en-US" sz="2000" b="1" dirty="0" smtClean="0"/>
              <a:t>Secure management access – </a:t>
            </a:r>
            <a:r>
              <a:rPr lang="en-US" sz="2000" dirty="0" smtClean="0"/>
              <a:t>Secures privileged EXEC, user EXEC, and Telnet access, and encrypts passwords to their highest level</a:t>
            </a:r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pPr>
              <a:buNone/>
            </a:pPr>
            <a:endParaRPr lang="en-US" sz="2000" b="1" dirty="0" smtClean="0"/>
          </a:p>
          <a:p>
            <a:r>
              <a:rPr lang="en-US" sz="2000" b="1" dirty="0" smtClean="0"/>
              <a:t>Configure a banner –</a:t>
            </a:r>
            <a:r>
              <a:rPr lang="en-US" sz="2000" dirty="0" smtClean="0"/>
              <a:t> Provides legal notification of unauthorized access.</a:t>
            </a:r>
          </a:p>
          <a:p>
            <a:pPr>
              <a:buNone/>
            </a:pPr>
            <a:endParaRPr lang="en-US" sz="2000" dirty="0" smtClean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55638" y="537256"/>
            <a:ext cx="8145462" cy="838200"/>
          </a:xfrm>
        </p:spPr>
        <p:txBody>
          <a:bodyPr/>
          <a:lstStyle/>
          <a:p>
            <a:r>
              <a:rPr lang="en-US" sz="1800" dirty="0" smtClean="0"/>
              <a:t>Basic Settings on a Router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Configure Basic Router Settings </a:t>
            </a:r>
            <a:endParaRPr lang="en-US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 cstate="print"/>
          <a:srcRect l="47410" t="52579" r="17228" b="15972"/>
          <a:stretch>
            <a:fillRect/>
          </a:stretch>
        </p:blipFill>
        <p:spPr bwMode="auto">
          <a:xfrm>
            <a:off x="3626075" y="3410857"/>
            <a:ext cx="3877809" cy="19389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03200" y="1494972"/>
            <a:ext cx="3672114" cy="4775200"/>
          </a:xfrm>
        </p:spPr>
        <p:txBody>
          <a:bodyPr/>
          <a:lstStyle/>
          <a:p>
            <a:pPr>
              <a:buNone/>
            </a:pPr>
            <a:r>
              <a:rPr lang="en-US" sz="2000" dirty="0" smtClean="0"/>
              <a:t>To be available a router interface  must be:</a:t>
            </a:r>
          </a:p>
          <a:p>
            <a:r>
              <a:rPr lang="en-US" sz="2000" b="1" dirty="0" smtClean="0"/>
              <a:t>Configured with an address and subnet mask .</a:t>
            </a:r>
          </a:p>
          <a:p>
            <a:r>
              <a:rPr lang="en-US" sz="2000" b="1" dirty="0" smtClean="0"/>
              <a:t>Activated – </a:t>
            </a:r>
            <a:r>
              <a:rPr lang="en-US" sz="2000" dirty="0" smtClean="0"/>
              <a:t>by default LAN and WAN interfaces are not activated. Must be activated using no shutdown command.</a:t>
            </a:r>
          </a:p>
          <a:p>
            <a:r>
              <a:rPr lang="en-US" sz="2000" dirty="0" smtClean="0"/>
              <a:t>Other parameters -  serial cable end labeled DCE must be configured with the </a:t>
            </a:r>
            <a:r>
              <a:rPr lang="en-US" sz="2000" b="1" dirty="0" smtClean="0"/>
              <a:t>clock rate </a:t>
            </a:r>
            <a:r>
              <a:rPr lang="en-US" sz="2000" dirty="0" smtClean="0"/>
              <a:t>command.</a:t>
            </a:r>
          </a:p>
          <a:p>
            <a:r>
              <a:rPr lang="en-US" sz="2000" dirty="0" smtClean="0"/>
              <a:t>Optional description can be included.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55638" y="537256"/>
            <a:ext cx="8145462" cy="838200"/>
          </a:xfrm>
        </p:spPr>
        <p:txBody>
          <a:bodyPr/>
          <a:lstStyle/>
          <a:p>
            <a:r>
              <a:rPr lang="en-US" sz="1800" dirty="0" smtClean="0"/>
              <a:t>Basic Settings on a Router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 Configure Router Interfaces</a:t>
            </a:r>
            <a:endParaRPr lang="en-US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 cstate="print"/>
          <a:srcRect l="47299" t="28572" r="17339" b="15079"/>
          <a:stretch>
            <a:fillRect/>
          </a:stretch>
        </p:blipFill>
        <p:spPr bwMode="auto">
          <a:xfrm>
            <a:off x="3933371" y="1596572"/>
            <a:ext cx="4601029" cy="41220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78971" y="1494972"/>
            <a:ext cx="4397829" cy="5363028"/>
          </a:xfrm>
        </p:spPr>
        <p:txBody>
          <a:bodyPr/>
          <a:lstStyle/>
          <a:p>
            <a:r>
              <a:rPr lang="en-US" sz="1800" b="1" dirty="0" smtClean="0"/>
              <a:t>Configure interface with IPv6 address and subnet mask.</a:t>
            </a:r>
            <a:r>
              <a:rPr lang="en-US" sz="1800" dirty="0" smtClean="0"/>
              <a:t> Use the</a:t>
            </a:r>
            <a:r>
              <a:rPr lang="en-US" sz="1800" b="1" dirty="0" smtClean="0"/>
              <a:t> ipv6 address </a:t>
            </a:r>
            <a:r>
              <a:rPr lang="en-US" sz="1800" i="1" dirty="0" smtClean="0"/>
              <a:t>ipv6-address</a:t>
            </a:r>
            <a:r>
              <a:rPr lang="en-US" sz="1800" b="1" dirty="0" smtClean="0"/>
              <a:t>/</a:t>
            </a:r>
            <a:r>
              <a:rPr lang="en-US" sz="1800" i="1" dirty="0" smtClean="0"/>
              <a:t>ipv6-length </a:t>
            </a:r>
            <a:r>
              <a:rPr lang="en-US" sz="1800" b="1" dirty="0" smtClean="0"/>
              <a:t>[link-local | eui-64]</a:t>
            </a:r>
            <a:r>
              <a:rPr lang="en-US" sz="1800" dirty="0" smtClean="0"/>
              <a:t>interface configuration command.</a:t>
            </a:r>
            <a:endParaRPr lang="en-US" sz="1800" b="1" dirty="0" smtClean="0"/>
          </a:p>
          <a:p>
            <a:r>
              <a:rPr lang="en-US" sz="1800" b="1" dirty="0" smtClean="0"/>
              <a:t>Activate </a:t>
            </a:r>
            <a:r>
              <a:rPr lang="en-US" sz="1800" dirty="0" smtClean="0"/>
              <a:t>– using no shutdown command.</a:t>
            </a:r>
          </a:p>
          <a:p>
            <a:pPr>
              <a:buNone/>
            </a:pPr>
            <a:r>
              <a:rPr lang="en-US" sz="1800" dirty="0" smtClean="0"/>
              <a:t>IPv6 interfaces can support more than one address:</a:t>
            </a:r>
          </a:p>
          <a:p>
            <a:r>
              <a:rPr lang="en-US" sz="1800" dirty="0" smtClean="0"/>
              <a:t>Configure a specified global unicast -</a:t>
            </a:r>
            <a:r>
              <a:rPr lang="en-US" sz="1800" i="1" dirty="0" smtClean="0"/>
              <a:t> ipv6-address</a:t>
            </a:r>
            <a:r>
              <a:rPr lang="en-US" sz="1800" dirty="0" smtClean="0"/>
              <a:t> /</a:t>
            </a:r>
            <a:r>
              <a:rPr lang="en-US" sz="1800" i="1" dirty="0" smtClean="0"/>
              <a:t>ipv6-length</a:t>
            </a:r>
            <a:r>
              <a:rPr lang="en-US" sz="1800" dirty="0" smtClean="0"/>
              <a:t> </a:t>
            </a:r>
          </a:p>
          <a:p>
            <a:r>
              <a:rPr lang="en-US" sz="1800" dirty="0" smtClean="0"/>
              <a:t>Configure a global IPv6 address with an interface identifier (ID) in the low-order 64 bits  - </a:t>
            </a:r>
            <a:r>
              <a:rPr lang="en-US" sz="1800" i="1" dirty="0" smtClean="0"/>
              <a:t> ipv6-address</a:t>
            </a:r>
            <a:r>
              <a:rPr lang="en-US" sz="1800" dirty="0" smtClean="0"/>
              <a:t> </a:t>
            </a:r>
            <a:r>
              <a:rPr lang="en-US" sz="1800" b="1" dirty="0" smtClean="0"/>
              <a:t>/</a:t>
            </a:r>
            <a:r>
              <a:rPr lang="en-US" sz="1800" i="1" dirty="0" smtClean="0"/>
              <a:t>ipv6-length </a:t>
            </a:r>
            <a:r>
              <a:rPr lang="en-US" sz="1800" dirty="0" smtClean="0"/>
              <a:t>eui-64</a:t>
            </a:r>
          </a:p>
          <a:p>
            <a:r>
              <a:rPr lang="en-US" sz="1800" dirty="0" smtClean="0"/>
              <a:t>Configure a link-local address -  </a:t>
            </a:r>
            <a:r>
              <a:rPr lang="en-US" sz="1800" i="1" dirty="0" smtClean="0"/>
              <a:t>ipv6-address</a:t>
            </a:r>
            <a:r>
              <a:rPr lang="en-US" sz="1800" dirty="0" smtClean="0"/>
              <a:t> </a:t>
            </a:r>
            <a:r>
              <a:rPr lang="en-US" sz="1800" b="1" dirty="0" smtClean="0"/>
              <a:t>/</a:t>
            </a:r>
            <a:r>
              <a:rPr lang="en-US" sz="1800" i="1" dirty="0" smtClean="0"/>
              <a:t>ipv6-length </a:t>
            </a:r>
            <a:r>
              <a:rPr lang="en-US" sz="1800" dirty="0" smtClean="0"/>
              <a:t>link-local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55638" y="537256"/>
            <a:ext cx="8145462" cy="838200"/>
          </a:xfrm>
        </p:spPr>
        <p:txBody>
          <a:bodyPr/>
          <a:lstStyle/>
          <a:p>
            <a:r>
              <a:rPr lang="en-US" sz="1800" dirty="0" smtClean="0"/>
              <a:t>Basic Settings on a Router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Configure an IPv6 Router Interface</a:t>
            </a:r>
            <a:endParaRPr lang="en-US" dirty="0"/>
          </a:p>
        </p:txBody>
      </p:sp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 cstate="print"/>
          <a:srcRect l="47633" t="28770" r="17674" b="14087"/>
          <a:stretch>
            <a:fillRect/>
          </a:stretch>
        </p:blipFill>
        <p:spPr bwMode="auto">
          <a:xfrm>
            <a:off x="4862286" y="1669143"/>
            <a:ext cx="4075087" cy="37737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78971" y="1494972"/>
            <a:ext cx="3091543" cy="5363028"/>
          </a:xfrm>
        </p:spPr>
        <p:txBody>
          <a:bodyPr/>
          <a:lstStyle/>
          <a:p>
            <a:r>
              <a:rPr lang="en-US" sz="1800" dirty="0" smtClean="0"/>
              <a:t>Loopback interface is a logical interface internal to the router. </a:t>
            </a:r>
          </a:p>
          <a:p>
            <a:r>
              <a:rPr lang="en-US" sz="1800" dirty="0" smtClean="0"/>
              <a:t>It is not assigned to a physical port, it  is considered a software interface that is automatically in an UP state.</a:t>
            </a:r>
          </a:p>
          <a:p>
            <a:r>
              <a:rPr lang="en-US" sz="1800" dirty="0" smtClean="0"/>
              <a:t>Useful for testing and important in the OSPF routing process.</a:t>
            </a:r>
          </a:p>
          <a:p>
            <a:endParaRPr lang="en-US" sz="1800" dirty="0" smtClean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55638" y="537256"/>
            <a:ext cx="8145462" cy="838200"/>
          </a:xfrm>
        </p:spPr>
        <p:txBody>
          <a:bodyPr/>
          <a:lstStyle/>
          <a:p>
            <a:r>
              <a:rPr lang="en-US" sz="1800" dirty="0" smtClean="0"/>
              <a:t>Basic Settings on a Router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Configure a Loopback Interface</a:t>
            </a:r>
            <a:endParaRPr lang="en-US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 cstate="print"/>
          <a:srcRect l="47187" t="29167" r="14885" b="17063"/>
          <a:stretch>
            <a:fillRect/>
          </a:stretch>
        </p:blipFill>
        <p:spPr bwMode="auto">
          <a:xfrm>
            <a:off x="3889828" y="1814286"/>
            <a:ext cx="4934857" cy="39333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740227" y="1632858"/>
            <a:ext cx="3091543" cy="4332514"/>
          </a:xfrm>
        </p:spPr>
        <p:txBody>
          <a:bodyPr/>
          <a:lstStyle/>
          <a:p>
            <a:pPr>
              <a:buNone/>
            </a:pPr>
            <a:r>
              <a:rPr lang="en-US" sz="1800" dirty="0" smtClean="0"/>
              <a:t>Show commands to verify operation and configuration of interface.</a:t>
            </a:r>
          </a:p>
          <a:p>
            <a:r>
              <a:rPr lang="en-US" sz="1800" b="1" dirty="0" smtClean="0"/>
              <a:t>show ip interfaces brief</a:t>
            </a:r>
          </a:p>
          <a:p>
            <a:r>
              <a:rPr lang="en-US" sz="1800" b="1" dirty="0" smtClean="0"/>
              <a:t>show ip route</a:t>
            </a:r>
          </a:p>
          <a:p>
            <a:r>
              <a:rPr lang="en-US" sz="1800" b="1" dirty="0" smtClean="0"/>
              <a:t>show running-config </a:t>
            </a:r>
          </a:p>
          <a:p>
            <a:pPr>
              <a:buNone/>
            </a:pPr>
            <a:r>
              <a:rPr lang="en-US" sz="1800" dirty="0" smtClean="0"/>
              <a:t>Show commands to gather more detailed interface information.</a:t>
            </a:r>
          </a:p>
          <a:p>
            <a:r>
              <a:rPr lang="en-US" sz="1800" b="1" dirty="0" smtClean="0"/>
              <a:t>show interfaces</a:t>
            </a:r>
            <a:endParaRPr lang="en-US" sz="1800" dirty="0" smtClean="0"/>
          </a:p>
          <a:p>
            <a:r>
              <a:rPr lang="en-US" sz="1800" b="1" dirty="0" smtClean="0"/>
              <a:t>show ip interfaces</a:t>
            </a:r>
            <a:endParaRPr lang="en-US" sz="1800" dirty="0" smtClean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55638" y="537256"/>
            <a:ext cx="8145462" cy="838200"/>
          </a:xfrm>
        </p:spPr>
        <p:txBody>
          <a:bodyPr/>
          <a:lstStyle/>
          <a:p>
            <a:r>
              <a:rPr lang="en-US" sz="1800" dirty="0" smtClean="0"/>
              <a:t>Verify Connectivity of Directly Connected Networks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Verify Interface Settings</a:t>
            </a:r>
            <a:endParaRPr lang="en-US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 cstate="print"/>
          <a:srcRect l="48525" t="32452" r="18567" b="16071"/>
          <a:stretch>
            <a:fillRect/>
          </a:stretch>
        </p:blipFill>
        <p:spPr bwMode="auto">
          <a:xfrm>
            <a:off x="4441372" y="1480457"/>
            <a:ext cx="4455886" cy="39188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78970" y="1386115"/>
            <a:ext cx="3454401" cy="4332514"/>
          </a:xfrm>
        </p:spPr>
        <p:txBody>
          <a:bodyPr/>
          <a:lstStyle/>
          <a:p>
            <a:r>
              <a:rPr lang="en-US" sz="1800" b="1" dirty="0" smtClean="0"/>
              <a:t>show ipv6 interface brief - </a:t>
            </a:r>
            <a:r>
              <a:rPr lang="en-US" sz="1800" dirty="0" smtClean="0"/>
              <a:t>displays a summary for each of the interfaces.</a:t>
            </a:r>
            <a:endParaRPr lang="en-US" sz="1800" b="1" dirty="0" smtClean="0"/>
          </a:p>
          <a:p>
            <a:r>
              <a:rPr lang="en-US" sz="1800" b="1" dirty="0" smtClean="0"/>
              <a:t>show ipv6 interface gigabitethernet 0/0  - </a:t>
            </a:r>
            <a:r>
              <a:rPr lang="en-US" sz="1800" dirty="0" smtClean="0"/>
              <a:t>displays the interface status and all the IPv6 addresses for this  interface.</a:t>
            </a:r>
            <a:r>
              <a:rPr lang="en-US" sz="1800" b="1" dirty="0" smtClean="0"/>
              <a:t> </a:t>
            </a:r>
          </a:p>
          <a:p>
            <a:r>
              <a:rPr lang="en-US" sz="1800" b="1" dirty="0" smtClean="0"/>
              <a:t> show ipv6 route -  </a:t>
            </a:r>
            <a:r>
              <a:rPr lang="en-US" sz="1800" dirty="0" smtClean="0"/>
              <a:t>verify that IPv6 networks and specific IPv6 interface addresses have been installed in the IPv6 routing table. </a:t>
            </a:r>
            <a:endParaRPr lang="en-US" sz="1800" b="1" dirty="0" smtClean="0"/>
          </a:p>
          <a:p>
            <a:r>
              <a:rPr lang="en-US" sz="1800" b="1" dirty="0" smtClean="0"/>
              <a:t>show interface</a:t>
            </a:r>
            <a:endParaRPr lang="en-US" sz="1800" dirty="0" smtClean="0"/>
          </a:p>
          <a:p>
            <a:r>
              <a:rPr lang="en-US" sz="1800" b="1" dirty="0" smtClean="0"/>
              <a:t>show ipv6 routers</a:t>
            </a:r>
            <a:endParaRPr lang="en-US" sz="1800" dirty="0" smtClean="0"/>
          </a:p>
          <a:p>
            <a:pPr>
              <a:buNone/>
            </a:pPr>
            <a:endParaRPr lang="en-US" sz="1800" b="1" dirty="0" smtClean="0"/>
          </a:p>
          <a:p>
            <a:pPr>
              <a:buNone/>
            </a:pPr>
            <a:endParaRPr lang="en-US" sz="1800" b="1" dirty="0" smtClean="0"/>
          </a:p>
          <a:p>
            <a:pPr>
              <a:buNone/>
            </a:pPr>
            <a:endParaRPr lang="en-US" sz="1800" dirty="0" smtClean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55638" y="537256"/>
            <a:ext cx="8145462" cy="838200"/>
          </a:xfrm>
        </p:spPr>
        <p:txBody>
          <a:bodyPr/>
          <a:lstStyle/>
          <a:p>
            <a:r>
              <a:rPr lang="en-US" sz="1800" dirty="0" smtClean="0"/>
              <a:t>Verify Connectivity of Directly Connected Networks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Verify Interface Settings</a:t>
            </a:r>
            <a:endParaRPr lang="en-US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 cstate="print"/>
          <a:srcRect l="39713" t="31746" r="27268" b="15278"/>
          <a:stretch>
            <a:fillRect/>
          </a:stretch>
        </p:blipFill>
        <p:spPr bwMode="auto">
          <a:xfrm>
            <a:off x="4097485" y="1683657"/>
            <a:ext cx="4843315" cy="4368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78970" y="1386115"/>
            <a:ext cx="8055430" cy="4332514"/>
          </a:xfrm>
        </p:spPr>
        <p:txBody>
          <a:bodyPr/>
          <a:lstStyle/>
          <a:p>
            <a:r>
              <a:rPr lang="en-US" sz="1800" dirty="0" smtClean="0"/>
              <a:t>Use the</a:t>
            </a:r>
            <a:r>
              <a:rPr lang="en-US" sz="1800" b="1" dirty="0" smtClean="0"/>
              <a:t> terminal length</a:t>
            </a:r>
            <a:r>
              <a:rPr lang="en-US" sz="1800" i="1" dirty="0" smtClean="0"/>
              <a:t>number</a:t>
            </a:r>
            <a:r>
              <a:rPr lang="en-US" sz="1800" dirty="0" smtClean="0"/>
              <a:t>command to specify the number of lines to be displayed. A value of 0 (zero) prevents the router from pausing between screens of output.</a:t>
            </a:r>
          </a:p>
          <a:p>
            <a:r>
              <a:rPr lang="en-US" sz="1800" dirty="0" smtClean="0"/>
              <a:t>To filter specific output of commands use the </a:t>
            </a:r>
            <a:r>
              <a:rPr lang="en-US" sz="1800" b="1" dirty="0" smtClean="0"/>
              <a:t>(|)pipe character </a:t>
            </a:r>
            <a:r>
              <a:rPr lang="en-US" sz="1800" dirty="0" smtClean="0"/>
              <a:t>after show command. Parameters that can be used after pipe include:</a:t>
            </a:r>
          </a:p>
          <a:p>
            <a:pPr lvl="1"/>
            <a:r>
              <a:rPr lang="en-US" sz="1800" b="1" dirty="0" smtClean="0"/>
              <a:t>section,  include,  exclude,  begin</a:t>
            </a:r>
          </a:p>
          <a:p>
            <a:pPr lvl="1"/>
            <a:endParaRPr lang="en-US" sz="1400" b="1" dirty="0" smtClean="0"/>
          </a:p>
          <a:p>
            <a:pPr>
              <a:buNone/>
            </a:pPr>
            <a:endParaRPr lang="en-US" sz="1800" b="1" dirty="0" smtClean="0"/>
          </a:p>
          <a:p>
            <a:pPr>
              <a:buNone/>
            </a:pPr>
            <a:endParaRPr lang="en-US" sz="1800" dirty="0" smtClean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55638" y="537256"/>
            <a:ext cx="8145462" cy="838200"/>
          </a:xfrm>
        </p:spPr>
        <p:txBody>
          <a:bodyPr/>
          <a:lstStyle/>
          <a:p>
            <a:r>
              <a:rPr lang="en-US" sz="1800" dirty="0" smtClean="0"/>
              <a:t>Verify Connectivity of Directly Connected Networks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 Filter Show Command Output</a:t>
            </a:r>
            <a:endParaRPr lang="en-US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3" cstate="print"/>
          <a:srcRect l="47968" t="35516" r="17339" b="32936"/>
          <a:stretch>
            <a:fillRect/>
          </a:stretch>
        </p:blipFill>
        <p:spPr bwMode="auto">
          <a:xfrm>
            <a:off x="478971" y="3294744"/>
            <a:ext cx="4078516" cy="22270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4" cstate="print"/>
          <a:srcRect l="47434" t="35863" r="17315" b="33581"/>
          <a:stretch>
            <a:fillRect/>
          </a:stretch>
        </p:blipFill>
        <p:spPr bwMode="auto">
          <a:xfrm>
            <a:off x="4731657" y="3381829"/>
            <a:ext cx="4151085" cy="2022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78970" y="1386115"/>
            <a:ext cx="8055430" cy="4332514"/>
          </a:xfrm>
        </p:spPr>
        <p:txBody>
          <a:bodyPr/>
          <a:lstStyle/>
          <a:p>
            <a:r>
              <a:rPr lang="en-US" dirty="0" smtClean="0"/>
              <a:t>Recall commands </a:t>
            </a:r>
            <a:r>
              <a:rPr lang="en-US" b="1" dirty="0" smtClean="0"/>
              <a:t>– Ctrl+P or the UP Arrow</a:t>
            </a:r>
          </a:p>
          <a:p>
            <a:r>
              <a:rPr lang="en-US" dirty="0" smtClean="0"/>
              <a:t>To return to more recent commands –</a:t>
            </a:r>
            <a:r>
              <a:rPr lang="en-US" b="1" dirty="0" smtClean="0"/>
              <a:t>Ctrl+N or Down Arrow</a:t>
            </a:r>
          </a:p>
          <a:p>
            <a:r>
              <a:rPr lang="en-US" dirty="0" smtClean="0"/>
              <a:t>Command history is enabled and captures the last 10 commands in buffer – </a:t>
            </a:r>
            <a:r>
              <a:rPr lang="en-US" b="1" dirty="0" smtClean="0"/>
              <a:t>show history </a:t>
            </a:r>
            <a:r>
              <a:rPr lang="en-US" dirty="0" smtClean="0"/>
              <a:t>displays contents</a:t>
            </a:r>
          </a:p>
          <a:p>
            <a:r>
              <a:rPr lang="en-US" dirty="0" smtClean="0"/>
              <a:t>Use </a:t>
            </a:r>
            <a:r>
              <a:rPr lang="en-US" b="1" dirty="0" smtClean="0"/>
              <a:t>terminal history size </a:t>
            </a:r>
            <a:r>
              <a:rPr lang="en-US" dirty="0" smtClean="0"/>
              <a:t>to increase or decrease size of the buffer.</a:t>
            </a:r>
          </a:p>
          <a:p>
            <a:pPr>
              <a:buNone/>
            </a:pPr>
            <a:endParaRPr lang="en-US" sz="1800" dirty="0" smtClean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55638" y="537256"/>
            <a:ext cx="8145462" cy="838200"/>
          </a:xfrm>
        </p:spPr>
        <p:txBody>
          <a:bodyPr/>
          <a:lstStyle/>
          <a:p>
            <a:r>
              <a:rPr lang="en-US" sz="1800" dirty="0" smtClean="0"/>
              <a:t>Verify Connectivity of Directly Connected Networks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Command History Feature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55638" y="537256"/>
            <a:ext cx="8145462" cy="838200"/>
          </a:xfrm>
        </p:spPr>
        <p:txBody>
          <a:bodyPr/>
          <a:lstStyle/>
          <a:p>
            <a:r>
              <a:rPr lang="en-US" sz="1800" dirty="0" smtClean="0"/>
              <a:t>Switching Packets between Networks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 Router Switching Functions</a:t>
            </a:r>
            <a:endParaRPr lang="en-US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 cstate="print"/>
          <a:srcRect l="47298" t="29167" r="14774" b="17659"/>
          <a:stretch>
            <a:fillRect/>
          </a:stretch>
        </p:blipFill>
        <p:spPr bwMode="auto">
          <a:xfrm>
            <a:off x="1596572" y="1378856"/>
            <a:ext cx="5863772" cy="4622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55638" y="537256"/>
            <a:ext cx="8145462" cy="838200"/>
          </a:xfrm>
        </p:spPr>
        <p:txBody>
          <a:bodyPr/>
          <a:lstStyle/>
          <a:p>
            <a:r>
              <a:rPr lang="en-US" sz="1800" dirty="0" smtClean="0"/>
              <a:t>Switching Packets between Networks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Send a Packet</a:t>
            </a:r>
            <a:endParaRPr 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 l="42557" t="29569" r="11860" b="25137"/>
          <a:stretch>
            <a:fillRect/>
          </a:stretch>
        </p:blipFill>
        <p:spPr bwMode="auto">
          <a:xfrm>
            <a:off x="638628" y="1553029"/>
            <a:ext cx="7768327" cy="43397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274638" y="493713"/>
            <a:ext cx="8145462" cy="838200"/>
          </a:xfrm>
        </p:spPr>
        <p:txBody>
          <a:bodyPr/>
          <a:lstStyle/>
          <a:p>
            <a:pPr eaLnBrk="1" hangingPunct="1"/>
            <a:r>
              <a:rPr lang="en-US" dirty="0" smtClean="0">
                <a:ea typeface="ＭＳ Ｐゴシック" pitchFamily="34" charset="-128"/>
              </a:rPr>
              <a:t>Chapter 4: </a:t>
            </a:r>
            <a:r>
              <a:rPr lang="en-US" dirty="0" smtClean="0">
                <a:ea typeface="ＭＳ Ｐゴシック" pitchFamily="34" charset="-128"/>
              </a:rPr>
              <a:t>Objectives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idx="1"/>
          </p:nvPr>
        </p:nvSpPr>
        <p:spPr>
          <a:xfrm>
            <a:off x="719138" y="1471613"/>
            <a:ext cx="8131175" cy="4437062"/>
          </a:xfrm>
        </p:spPr>
        <p:txBody>
          <a:bodyPr/>
          <a:lstStyle/>
          <a:p>
            <a:r>
              <a:rPr lang="en-US" sz="2000" dirty="0" smtClean="0"/>
              <a:t>Configure a router to route between multiple directly connected networks</a:t>
            </a:r>
          </a:p>
          <a:p>
            <a:r>
              <a:rPr lang="en-US" sz="2000" dirty="0" smtClean="0"/>
              <a:t>Describe the primary functions and features of a router.</a:t>
            </a:r>
          </a:p>
          <a:p>
            <a:r>
              <a:rPr lang="en-US" sz="2000" dirty="0" smtClean="0"/>
              <a:t>Explain how routers use information in data packets to make forwarding decisions in a small to medium-sized business network.</a:t>
            </a:r>
          </a:p>
          <a:p>
            <a:r>
              <a:rPr lang="en-US" sz="2000" dirty="0" smtClean="0"/>
              <a:t> Explain the encapsulation and de-encapsulation process used by routers when switching packets between interfaces </a:t>
            </a:r>
          </a:p>
          <a:p>
            <a:r>
              <a:rPr lang="en-US" sz="2000" dirty="0" smtClean="0"/>
              <a:t>Compare ways in which a router builds a routing table when operating in a small to medium-sized business network.</a:t>
            </a:r>
          </a:p>
          <a:p>
            <a:r>
              <a:rPr lang="en-US" sz="2000" dirty="0" smtClean="0"/>
              <a:t>Explain routing table entries for directly connected networks.</a:t>
            </a:r>
          </a:p>
          <a:p>
            <a:r>
              <a:rPr lang="en-US" sz="2000" dirty="0" smtClean="0"/>
              <a:t>Explain how a router builds a routing table of directly connected networks.</a:t>
            </a:r>
          </a:p>
          <a:p>
            <a:endParaRPr lang="en-US" sz="20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339725" y="492125"/>
            <a:ext cx="8145463" cy="838200"/>
          </a:xfrm>
        </p:spPr>
        <p:txBody>
          <a:bodyPr/>
          <a:lstStyle/>
          <a:p>
            <a:pPr eaLnBrk="1" hangingPunct="1">
              <a:defRPr/>
            </a:pPr>
            <a:r>
              <a:rPr lang="en-US" sz="1800" dirty="0" smtClean="0"/>
              <a:t>Switching Packets between Networks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Forward to the Next Hop</a:t>
            </a:r>
            <a:endParaRPr lang="en-US" dirty="0" smtClean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644525" y="1552575"/>
            <a:ext cx="8204200" cy="5000625"/>
          </a:xfrm>
        </p:spPr>
        <p:txBody>
          <a:bodyPr/>
          <a:lstStyle/>
          <a:p>
            <a:pPr eaLnBrk="1" hangingPunct="1">
              <a:lnSpc>
                <a:spcPct val="75000"/>
              </a:lnSpc>
              <a:buFont typeface="Wingdings" pitchFamily="2" charset="2"/>
              <a:buNone/>
            </a:pPr>
            <a:endParaRPr lang="en-US" sz="2000" dirty="0" smtClean="0"/>
          </a:p>
          <a:p>
            <a:pPr eaLnBrk="1" hangingPunct="1">
              <a:lnSpc>
                <a:spcPct val="75000"/>
              </a:lnSpc>
            </a:pPr>
            <a:endParaRPr lang="en-US" sz="2000" dirty="0" smtClean="0"/>
          </a:p>
          <a:p>
            <a:pPr eaLnBrk="1" hangingPunct="1">
              <a:lnSpc>
                <a:spcPct val="75000"/>
              </a:lnSpc>
            </a:pPr>
            <a:endParaRPr lang="en-US" sz="2000" dirty="0" smtClean="0"/>
          </a:p>
          <a:p>
            <a:pPr eaLnBrk="1" hangingPunct="1">
              <a:lnSpc>
                <a:spcPct val="75000"/>
              </a:lnSpc>
            </a:pPr>
            <a:endParaRPr lang="en-US" sz="2000" dirty="0" smtClean="0"/>
          </a:p>
          <a:p>
            <a:pPr eaLnBrk="1" hangingPunct="1">
              <a:lnSpc>
                <a:spcPct val="75000"/>
              </a:lnSpc>
            </a:pPr>
            <a:endParaRPr lang="en-US" sz="2000" dirty="0" smtClean="0"/>
          </a:p>
          <a:p>
            <a:pPr eaLnBrk="1" hangingPunct="1">
              <a:lnSpc>
                <a:spcPct val="75000"/>
              </a:lnSpc>
            </a:pPr>
            <a:endParaRPr lang="en-US" altLang="ja-JP" sz="2000" dirty="0" smtClean="0">
              <a:ea typeface="ＭＳ Ｐゴシック" pitchFamily="34" charset="-128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 l="46629" t="28770" r="14216" b="20437"/>
          <a:stretch>
            <a:fillRect/>
          </a:stretch>
        </p:blipFill>
        <p:spPr bwMode="auto">
          <a:xfrm>
            <a:off x="1727199" y="1393372"/>
            <a:ext cx="5994401" cy="43719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339725" y="492125"/>
            <a:ext cx="8145463" cy="838200"/>
          </a:xfrm>
        </p:spPr>
        <p:txBody>
          <a:bodyPr/>
          <a:lstStyle/>
          <a:p>
            <a:pPr eaLnBrk="1" hangingPunct="1">
              <a:defRPr/>
            </a:pPr>
            <a:r>
              <a:rPr lang="en-US" sz="1800" dirty="0" smtClean="0"/>
              <a:t>Switching Packets between Networks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Packet Routing</a:t>
            </a:r>
            <a:endParaRPr lang="en-US" dirty="0" smtClean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644525" y="1552575"/>
            <a:ext cx="8204200" cy="5000625"/>
          </a:xfrm>
        </p:spPr>
        <p:txBody>
          <a:bodyPr/>
          <a:lstStyle/>
          <a:p>
            <a:pPr eaLnBrk="1" hangingPunct="1">
              <a:lnSpc>
                <a:spcPct val="75000"/>
              </a:lnSpc>
              <a:buFont typeface="Wingdings" pitchFamily="2" charset="2"/>
              <a:buNone/>
            </a:pPr>
            <a:endParaRPr lang="en-US" sz="2000" dirty="0" smtClean="0"/>
          </a:p>
          <a:p>
            <a:pPr eaLnBrk="1" hangingPunct="1">
              <a:lnSpc>
                <a:spcPct val="75000"/>
              </a:lnSpc>
            </a:pPr>
            <a:endParaRPr lang="en-US" sz="2000" dirty="0" smtClean="0"/>
          </a:p>
          <a:p>
            <a:pPr eaLnBrk="1" hangingPunct="1">
              <a:lnSpc>
                <a:spcPct val="75000"/>
              </a:lnSpc>
            </a:pPr>
            <a:endParaRPr lang="en-US" sz="2000" dirty="0" smtClean="0"/>
          </a:p>
          <a:p>
            <a:pPr eaLnBrk="1" hangingPunct="1">
              <a:lnSpc>
                <a:spcPct val="75000"/>
              </a:lnSpc>
            </a:pPr>
            <a:endParaRPr lang="en-US" sz="2000" dirty="0" smtClean="0"/>
          </a:p>
          <a:p>
            <a:pPr eaLnBrk="1" hangingPunct="1">
              <a:lnSpc>
                <a:spcPct val="75000"/>
              </a:lnSpc>
            </a:pPr>
            <a:endParaRPr lang="en-US" sz="2000" dirty="0" smtClean="0"/>
          </a:p>
          <a:p>
            <a:pPr eaLnBrk="1" hangingPunct="1">
              <a:lnSpc>
                <a:spcPct val="75000"/>
              </a:lnSpc>
            </a:pPr>
            <a:endParaRPr lang="en-US" altLang="ja-JP" sz="2000" dirty="0" smtClean="0">
              <a:ea typeface="ＭＳ Ｐゴシック" pitchFamily="34" charset="-128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/>
          <a:srcRect l="46325" t="29167" r="14031" b="20238"/>
          <a:stretch>
            <a:fillRect/>
          </a:stretch>
        </p:blipFill>
        <p:spPr bwMode="auto">
          <a:xfrm>
            <a:off x="1393372" y="1422400"/>
            <a:ext cx="6647542" cy="47615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339725" y="492125"/>
            <a:ext cx="8145463" cy="838200"/>
          </a:xfrm>
        </p:spPr>
        <p:txBody>
          <a:bodyPr/>
          <a:lstStyle/>
          <a:p>
            <a:pPr eaLnBrk="1" hangingPunct="1">
              <a:defRPr/>
            </a:pPr>
            <a:r>
              <a:rPr lang="en-US" sz="1800" dirty="0" smtClean="0"/>
              <a:t>Switching Packets between Networks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 Reach the Destination</a:t>
            </a:r>
            <a:endParaRPr lang="en-US" dirty="0" smtClean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 l="44687" t="29158" r="13031" b="20810"/>
          <a:stretch>
            <a:fillRect/>
          </a:stretch>
        </p:blipFill>
        <p:spPr bwMode="auto">
          <a:xfrm>
            <a:off x="776652" y="1364343"/>
            <a:ext cx="6872377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/>
          <a:srcRect l="46517" t="29690" r="14997" b="12897"/>
          <a:stretch>
            <a:fillRect/>
          </a:stretch>
        </p:blipFill>
        <p:spPr bwMode="auto">
          <a:xfrm>
            <a:off x="1509486" y="1335314"/>
            <a:ext cx="6037943" cy="5149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339725" y="492125"/>
            <a:ext cx="8145463" cy="838200"/>
          </a:xfrm>
        </p:spPr>
        <p:txBody>
          <a:bodyPr/>
          <a:lstStyle/>
          <a:p>
            <a:pPr eaLnBrk="1" hangingPunct="1">
              <a:defRPr/>
            </a:pPr>
            <a:r>
              <a:rPr lang="en-US" sz="1800" dirty="0" smtClean="0"/>
              <a:t>Path Determination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Routing Decisions</a:t>
            </a:r>
            <a:endParaRPr lang="en-US" dirty="0" smtClean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339725" y="492125"/>
            <a:ext cx="8145463" cy="838200"/>
          </a:xfrm>
        </p:spPr>
        <p:txBody>
          <a:bodyPr/>
          <a:lstStyle/>
          <a:p>
            <a:pPr eaLnBrk="1" hangingPunct="1">
              <a:defRPr/>
            </a:pPr>
            <a:r>
              <a:rPr lang="en-US" sz="1800" dirty="0" smtClean="0"/>
              <a:t>Path Determination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Best Path</a:t>
            </a:r>
            <a:endParaRPr lang="en-US" dirty="0" smtClean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5" name="Content Placeholder 3"/>
          <p:cNvSpPr txBox="1">
            <a:spLocks/>
          </p:cNvSpPr>
          <p:nvPr/>
        </p:nvSpPr>
        <p:spPr bwMode="auto">
          <a:xfrm>
            <a:off x="478970" y="1386114"/>
            <a:ext cx="8055430" cy="5087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82124" tIns="41061" rIns="82124" bIns="41061" numCol="1" anchor="t" anchorCtr="0" compatLnSpc="1">
            <a:prstTxWarp prst="textNoShape">
              <a:avLst/>
            </a:prstTxWarp>
          </a:bodyPr>
          <a:lstStyle/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r>
              <a:rPr lang="en-US" dirty="0" smtClean="0"/>
              <a:t>Best path is selected by a routing protocol based on the value or metric it uses to determine the distance to reach a network.</a:t>
            </a:r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r>
              <a:rPr lang="en-US" dirty="0" smtClean="0"/>
              <a:t>A metric is the value used to measure the distance to a given network.  </a:t>
            </a:r>
          </a:p>
          <a:p>
            <a:pPr marL="236538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r>
              <a:rPr lang="en-US" dirty="0" smtClean="0"/>
              <a:t>Best path to a network is the path with the lowest metric.</a:t>
            </a:r>
          </a:p>
          <a:p>
            <a:pPr marL="236538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r>
              <a:rPr lang="en-US" dirty="0" smtClean="0"/>
              <a:t> Dynamic routing protocols use their own rules and metrics to build and update routing tables for example: 	</a:t>
            </a:r>
            <a:r>
              <a:rPr lang="en-US" sz="1800" b="1" dirty="0" smtClean="0"/>
              <a:t>Routing Information Protocol (RIP) </a:t>
            </a:r>
            <a:r>
              <a:rPr lang="en-US" sz="1800" dirty="0" smtClean="0"/>
              <a:t>- Hop count</a:t>
            </a:r>
          </a:p>
          <a:p>
            <a:pPr marL="693738" lvl="1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</a:pPr>
            <a:r>
              <a:rPr lang="en-US" sz="1800" b="1" dirty="0" smtClean="0"/>
              <a:t>		Open Shortest Path First (OSPF) </a:t>
            </a:r>
            <a:r>
              <a:rPr lang="en-US" sz="1800" dirty="0" smtClean="0"/>
              <a:t>- Cost based on cumulative 	bandwidth from source to destination</a:t>
            </a:r>
          </a:p>
          <a:p>
            <a:pPr marL="693738" lvl="1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</a:pPr>
            <a:r>
              <a:rPr lang="en-US" sz="1800" dirty="0" smtClean="0"/>
              <a:t>		</a:t>
            </a:r>
            <a:r>
              <a:rPr lang="en-US" sz="1800" b="1" dirty="0" smtClean="0"/>
              <a:t>Enhanced Interior Gateway Routing Protocol (EIGRP) </a:t>
            </a:r>
            <a:r>
              <a:rPr lang="en-US" sz="1800" dirty="0" smtClean="0"/>
              <a:t>- 	Bandwidth, delay, load, reliability</a:t>
            </a:r>
          </a:p>
          <a:p>
            <a:pPr marL="693738" lvl="1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</a:pPr>
            <a:endParaRPr lang="en-US" sz="1800" dirty="0" smtClean="0"/>
          </a:p>
          <a:p>
            <a:pPr marL="236538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</a:pPr>
            <a:endParaRPr lang="en-US" dirty="0" smtClean="0"/>
          </a:p>
          <a:p>
            <a:pPr marL="693738" lvl="1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/>
          </a:p>
          <a:p>
            <a:pPr algn="l"/>
            <a:r>
              <a:rPr lang="en-US" b="1" dirty="0" smtClean="0"/>
              <a:t>Open Shortest Path First (OSPF) </a:t>
            </a:r>
            <a:r>
              <a:rPr lang="en-US" dirty="0" smtClean="0"/>
              <a:t>- Cost based on cumulative bandwidth from source to destination</a:t>
            </a:r>
          </a:p>
          <a:p>
            <a:pPr algn="l"/>
            <a:r>
              <a:rPr lang="en-US" b="1" dirty="0" smtClean="0"/>
              <a:t>Enhanced Interior Gateway Routing Protocol (EIGRP) </a:t>
            </a:r>
            <a:r>
              <a:rPr lang="en-US" dirty="0" smtClean="0"/>
              <a:t>- Bandwidth, delay, load, reliability</a:t>
            </a:r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r>
              <a:rPr lang="en-US" dirty="0" smtClean="0"/>
              <a:t>.</a:t>
            </a:r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kumimoji="0" lang="en-US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339725" y="492125"/>
            <a:ext cx="8145463" cy="838200"/>
          </a:xfrm>
        </p:spPr>
        <p:txBody>
          <a:bodyPr/>
          <a:lstStyle/>
          <a:p>
            <a:pPr eaLnBrk="1" hangingPunct="1">
              <a:defRPr/>
            </a:pPr>
            <a:r>
              <a:rPr lang="en-US" sz="1800" dirty="0" smtClean="0"/>
              <a:t>Path Determination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Load Balancing</a:t>
            </a:r>
            <a:endParaRPr lang="en-US" dirty="0" smtClean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5" name="Content Placeholder 3"/>
          <p:cNvSpPr txBox="1">
            <a:spLocks/>
          </p:cNvSpPr>
          <p:nvPr/>
        </p:nvSpPr>
        <p:spPr bwMode="auto">
          <a:xfrm>
            <a:off x="478970" y="1386114"/>
            <a:ext cx="8055430" cy="5087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82124" tIns="41061" rIns="82124" bIns="41061" numCol="1" anchor="t" anchorCtr="0" compatLnSpc="1">
            <a:prstTxWarp prst="textNoShape">
              <a:avLst/>
            </a:prstTxWarp>
          </a:bodyPr>
          <a:lstStyle/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kumimoji="0" lang="en-US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Content Placeholder 3"/>
          <p:cNvSpPr txBox="1">
            <a:spLocks/>
          </p:cNvSpPr>
          <p:nvPr/>
        </p:nvSpPr>
        <p:spPr bwMode="auto">
          <a:xfrm>
            <a:off x="631370" y="1538514"/>
            <a:ext cx="8055430" cy="5087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82124" tIns="41061" rIns="82124" bIns="41061" numCol="1" anchor="t" anchorCtr="0" compatLnSpc="1">
            <a:prstTxWarp prst="textNoShape">
              <a:avLst/>
            </a:prstTxWarp>
          </a:bodyPr>
          <a:lstStyle/>
          <a:p>
            <a:pPr marL="693738" lvl="1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</a:pPr>
            <a:endParaRPr lang="en-US" sz="1800" dirty="0" smtClean="0"/>
          </a:p>
          <a:p>
            <a:pPr marL="236538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</a:pPr>
            <a:endParaRPr lang="en-US" dirty="0" smtClean="0"/>
          </a:p>
          <a:p>
            <a:pPr marL="693738" lvl="1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kumimoji="0" lang="en-US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Content Placeholder 3"/>
          <p:cNvSpPr txBox="1">
            <a:spLocks/>
          </p:cNvSpPr>
          <p:nvPr/>
        </p:nvSpPr>
        <p:spPr bwMode="auto">
          <a:xfrm>
            <a:off x="580570" y="1458686"/>
            <a:ext cx="8055430" cy="5087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82124" tIns="41061" rIns="82124" bIns="41061" numCol="1" anchor="t" anchorCtr="0" compatLnSpc="1">
            <a:prstTxWarp prst="textNoShape">
              <a:avLst/>
            </a:prstTxWarp>
          </a:bodyPr>
          <a:lstStyle/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r>
              <a:rPr lang="en-US" dirty="0" smtClean="0"/>
              <a:t>When a router has two or more paths to a destination with equal cost metrics, then the router forwards the packets using both paths equally. </a:t>
            </a:r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</a:pPr>
            <a:endParaRPr lang="en-US" dirty="0" smtClean="0"/>
          </a:p>
          <a:p>
            <a:pPr marL="693738" lvl="1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kumimoji="0" lang="en-US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339725" y="492125"/>
            <a:ext cx="8145463" cy="838200"/>
          </a:xfrm>
        </p:spPr>
        <p:txBody>
          <a:bodyPr/>
          <a:lstStyle/>
          <a:p>
            <a:pPr eaLnBrk="1" hangingPunct="1">
              <a:defRPr/>
            </a:pPr>
            <a:r>
              <a:rPr lang="en-US" sz="1800" dirty="0" smtClean="0"/>
              <a:t>Path Determination of the route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Administrative Distance</a:t>
            </a:r>
            <a:endParaRPr lang="en-US" dirty="0" smtClean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5" name="Content Placeholder 3"/>
          <p:cNvSpPr txBox="1">
            <a:spLocks/>
          </p:cNvSpPr>
          <p:nvPr/>
        </p:nvSpPr>
        <p:spPr bwMode="auto">
          <a:xfrm>
            <a:off x="478970" y="1386114"/>
            <a:ext cx="8055430" cy="5087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82124" tIns="41061" rIns="82124" bIns="41061" numCol="1" anchor="t" anchorCtr="0" compatLnSpc="1">
            <a:prstTxWarp prst="textNoShape">
              <a:avLst/>
            </a:prstTxWarp>
          </a:bodyPr>
          <a:lstStyle/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kumimoji="0" lang="en-US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Content Placeholder 3"/>
          <p:cNvSpPr txBox="1">
            <a:spLocks/>
          </p:cNvSpPr>
          <p:nvPr/>
        </p:nvSpPr>
        <p:spPr bwMode="auto">
          <a:xfrm>
            <a:off x="631370" y="1538514"/>
            <a:ext cx="8055430" cy="5087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82124" tIns="41061" rIns="82124" bIns="41061" numCol="1" anchor="t" anchorCtr="0" compatLnSpc="1">
            <a:prstTxWarp prst="textNoShape">
              <a:avLst/>
            </a:prstTxWarp>
          </a:bodyPr>
          <a:lstStyle/>
          <a:p>
            <a:pPr marL="693738" lvl="1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</a:pPr>
            <a:endParaRPr lang="en-US" sz="1800" dirty="0" smtClean="0"/>
          </a:p>
          <a:p>
            <a:pPr marL="236538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</a:pPr>
            <a:endParaRPr lang="en-US" dirty="0" smtClean="0"/>
          </a:p>
          <a:p>
            <a:pPr marL="693738" lvl="1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kumimoji="0" lang="en-US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Content Placeholder 3"/>
          <p:cNvSpPr txBox="1">
            <a:spLocks/>
          </p:cNvSpPr>
          <p:nvPr/>
        </p:nvSpPr>
        <p:spPr bwMode="auto">
          <a:xfrm>
            <a:off x="580570" y="1458686"/>
            <a:ext cx="8055430" cy="5087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82124" tIns="41061" rIns="82124" bIns="41061" numCol="1" anchor="t" anchorCtr="0" compatLnSpc="1">
            <a:prstTxWarp prst="textNoShape">
              <a:avLst/>
            </a:prstTxWarp>
          </a:bodyPr>
          <a:lstStyle/>
          <a:p>
            <a:pPr marL="236538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r>
              <a:rPr lang="en-US" dirty="0" smtClean="0"/>
              <a:t>If multiple paths to a destination are configured on a router, the path installed in the routing table is the one with the best Administrative Distance (AD).</a:t>
            </a:r>
          </a:p>
          <a:p>
            <a:pPr marL="236538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r>
              <a:rPr lang="en-US" dirty="0" smtClean="0"/>
              <a:t>Administrative Distance is the “trustworthiness”</a:t>
            </a:r>
          </a:p>
          <a:p>
            <a:pPr marL="236538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r>
              <a:rPr lang="en-US" dirty="0" smtClean="0"/>
              <a:t>The Lower the AD the more trustworthy the route.</a:t>
            </a:r>
          </a:p>
          <a:p>
            <a:pPr marL="236538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/>
          </a:p>
          <a:p>
            <a:pPr marL="236538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kumimoji="0" lang="en-US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 l="49083" t="45635" r="16559" b="27381"/>
          <a:stretch>
            <a:fillRect/>
          </a:stretch>
        </p:blipFill>
        <p:spPr bwMode="auto">
          <a:xfrm>
            <a:off x="1973943" y="4093030"/>
            <a:ext cx="5357901" cy="23658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 l="58701" t="33482" r="25793" b="63145"/>
          <a:stretch>
            <a:fillRect/>
          </a:stretch>
        </p:blipFill>
        <p:spPr bwMode="auto">
          <a:xfrm>
            <a:off x="3294743" y="3744685"/>
            <a:ext cx="2726974" cy="3335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339725" y="492125"/>
            <a:ext cx="8145463" cy="838200"/>
          </a:xfrm>
        </p:spPr>
        <p:txBody>
          <a:bodyPr/>
          <a:lstStyle/>
          <a:p>
            <a:pPr eaLnBrk="1" hangingPunct="1">
              <a:defRPr/>
            </a:pPr>
            <a:r>
              <a:rPr lang="en-US" sz="1800" dirty="0" smtClean="0"/>
              <a:t>Path Determination of the route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Administrative Distance</a:t>
            </a:r>
            <a:endParaRPr lang="en-US" dirty="0" smtClean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5" name="Content Placeholder 3"/>
          <p:cNvSpPr txBox="1">
            <a:spLocks/>
          </p:cNvSpPr>
          <p:nvPr/>
        </p:nvSpPr>
        <p:spPr bwMode="auto">
          <a:xfrm>
            <a:off x="478970" y="1386114"/>
            <a:ext cx="8055430" cy="5087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82124" tIns="41061" rIns="82124" bIns="41061" numCol="1" anchor="t" anchorCtr="0" compatLnSpc="1">
            <a:prstTxWarp prst="textNoShape">
              <a:avLst/>
            </a:prstTxWarp>
          </a:bodyPr>
          <a:lstStyle/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kumimoji="0" lang="en-US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Content Placeholder 3"/>
          <p:cNvSpPr txBox="1">
            <a:spLocks/>
          </p:cNvSpPr>
          <p:nvPr/>
        </p:nvSpPr>
        <p:spPr bwMode="auto">
          <a:xfrm>
            <a:off x="631370" y="1538514"/>
            <a:ext cx="8055430" cy="5087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82124" tIns="41061" rIns="82124" bIns="41061" numCol="1" anchor="t" anchorCtr="0" compatLnSpc="1">
            <a:prstTxWarp prst="textNoShape">
              <a:avLst/>
            </a:prstTxWarp>
          </a:bodyPr>
          <a:lstStyle/>
          <a:p>
            <a:pPr marL="693738" lvl="1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</a:pPr>
            <a:endParaRPr lang="en-US" sz="1800" dirty="0" smtClean="0"/>
          </a:p>
          <a:p>
            <a:pPr marL="236538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</a:pPr>
            <a:endParaRPr lang="en-US" dirty="0" smtClean="0"/>
          </a:p>
          <a:p>
            <a:pPr marL="693738" lvl="1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kumimoji="0" lang="en-US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Content Placeholder 3"/>
          <p:cNvSpPr txBox="1">
            <a:spLocks/>
          </p:cNvSpPr>
          <p:nvPr/>
        </p:nvSpPr>
        <p:spPr bwMode="auto">
          <a:xfrm>
            <a:off x="580570" y="1400629"/>
            <a:ext cx="8055430" cy="5087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82124" tIns="41061" rIns="82124" bIns="41061" numCol="1" anchor="t" anchorCtr="0" compatLnSpc="1">
            <a:prstTxWarp prst="textNoShape">
              <a:avLst/>
            </a:prstTxWarp>
          </a:bodyPr>
          <a:lstStyle/>
          <a:p>
            <a:pPr marL="236538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r>
              <a:rPr lang="en-US" dirty="0" smtClean="0"/>
              <a:t>If multiple paths to a destination are configured on a router, the path installed in the routing table is the one with the best (lowest) Administrative Distance (AD).</a:t>
            </a:r>
          </a:p>
          <a:p>
            <a:pPr marL="236538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r>
              <a:rPr lang="en-US" dirty="0" smtClean="0"/>
              <a:t>Administrative Distance is the “trustworthiness” of the route</a:t>
            </a:r>
          </a:p>
          <a:p>
            <a:pPr marL="236538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r>
              <a:rPr lang="en-US" dirty="0" smtClean="0"/>
              <a:t>The Lower the AD the more trustworthy the route.</a:t>
            </a:r>
          </a:p>
          <a:p>
            <a:pPr marL="236538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/>
          </a:p>
          <a:p>
            <a:pPr marL="236538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kumimoji="0" lang="en-US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 l="49083" t="45635" r="16559" b="27381"/>
          <a:stretch>
            <a:fillRect/>
          </a:stretch>
        </p:blipFill>
        <p:spPr bwMode="auto">
          <a:xfrm>
            <a:off x="1959429" y="4238173"/>
            <a:ext cx="5357901" cy="23658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 l="58701" t="33482" r="25793" b="63145"/>
          <a:stretch>
            <a:fillRect/>
          </a:stretch>
        </p:blipFill>
        <p:spPr bwMode="auto">
          <a:xfrm>
            <a:off x="3207657" y="3918856"/>
            <a:ext cx="2726974" cy="3335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339725" y="492125"/>
            <a:ext cx="8145463" cy="838200"/>
          </a:xfrm>
        </p:spPr>
        <p:txBody>
          <a:bodyPr/>
          <a:lstStyle/>
          <a:p>
            <a:pPr eaLnBrk="1" hangingPunct="1">
              <a:defRPr/>
            </a:pPr>
            <a:r>
              <a:rPr lang="en-US" sz="1800" dirty="0" smtClean="0"/>
              <a:t>The Routing Table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The Routing Table</a:t>
            </a:r>
            <a:endParaRPr lang="en-US" dirty="0" smtClean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5" name="Content Placeholder 3"/>
          <p:cNvSpPr txBox="1">
            <a:spLocks/>
          </p:cNvSpPr>
          <p:nvPr/>
        </p:nvSpPr>
        <p:spPr bwMode="auto">
          <a:xfrm>
            <a:off x="478970" y="1386114"/>
            <a:ext cx="8055430" cy="5087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82124" tIns="41061" rIns="82124" bIns="41061" numCol="1" anchor="t" anchorCtr="0" compatLnSpc="1">
            <a:prstTxWarp prst="textNoShape">
              <a:avLst/>
            </a:prstTxWarp>
          </a:bodyPr>
          <a:lstStyle/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kumimoji="0" lang="en-US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Content Placeholder 3"/>
          <p:cNvSpPr txBox="1">
            <a:spLocks/>
          </p:cNvSpPr>
          <p:nvPr/>
        </p:nvSpPr>
        <p:spPr bwMode="auto">
          <a:xfrm>
            <a:off x="631370" y="1451428"/>
            <a:ext cx="8055430" cy="5087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82124" tIns="41061" rIns="82124" bIns="41061" numCol="1" anchor="t" anchorCtr="0" compatLnSpc="1">
            <a:prstTxWarp prst="textNoShape">
              <a:avLst/>
            </a:prstTxWarp>
          </a:bodyPr>
          <a:lstStyle/>
          <a:p>
            <a:pPr marL="693738" lvl="1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</a:pPr>
            <a:endParaRPr lang="en-US" sz="1800" dirty="0" smtClean="0"/>
          </a:p>
          <a:p>
            <a:pPr marL="236538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</a:pPr>
            <a:endParaRPr lang="en-US" dirty="0" smtClean="0"/>
          </a:p>
          <a:p>
            <a:pPr marL="693738" lvl="1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kumimoji="0" lang="en-US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Content Placeholder 3"/>
          <p:cNvSpPr txBox="1">
            <a:spLocks/>
          </p:cNvSpPr>
          <p:nvPr/>
        </p:nvSpPr>
        <p:spPr bwMode="auto">
          <a:xfrm>
            <a:off x="580570" y="1400629"/>
            <a:ext cx="8055430" cy="5087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82124" tIns="41061" rIns="82124" bIns="41061" numCol="1" anchor="t" anchorCtr="0" compatLnSpc="1">
            <a:prstTxWarp prst="textNoShape">
              <a:avLst/>
            </a:prstTxWarp>
          </a:bodyPr>
          <a:lstStyle/>
          <a:p>
            <a:pPr marL="236538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r>
              <a:rPr lang="en-US" dirty="0" smtClean="0"/>
              <a:t>Routing Table is a file stored in RAM that contains information about </a:t>
            </a:r>
          </a:p>
          <a:p>
            <a:pPr marL="693738" lvl="1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r>
              <a:rPr lang="en-US" dirty="0" smtClean="0"/>
              <a:t>Directly Connected Routes</a:t>
            </a:r>
          </a:p>
          <a:p>
            <a:pPr marL="693738" lvl="1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r>
              <a:rPr lang="en-US" dirty="0" smtClean="0"/>
              <a:t>Remote Routes </a:t>
            </a:r>
          </a:p>
          <a:p>
            <a:pPr marL="693738" lvl="1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r>
              <a:rPr lang="en-US" dirty="0" smtClean="0"/>
              <a:t>Network or Next hop Associations</a:t>
            </a:r>
          </a:p>
          <a:p>
            <a:pPr marL="236538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kumimoji="0" lang="en-US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 l="36924" t="42063" r="28160" b="24008"/>
          <a:stretch>
            <a:fillRect/>
          </a:stretch>
        </p:blipFill>
        <p:spPr bwMode="auto">
          <a:xfrm>
            <a:off x="2017486" y="3744686"/>
            <a:ext cx="4968043" cy="27141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339725" y="492125"/>
            <a:ext cx="8145463" cy="838200"/>
          </a:xfrm>
        </p:spPr>
        <p:txBody>
          <a:bodyPr/>
          <a:lstStyle/>
          <a:p>
            <a:pPr eaLnBrk="1" hangingPunct="1">
              <a:defRPr/>
            </a:pPr>
            <a:r>
              <a:rPr lang="en-US" sz="1800" dirty="0" smtClean="0"/>
              <a:t>The Routing Table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Routing Table Sources</a:t>
            </a:r>
            <a:endParaRPr lang="en-US" dirty="0" smtClean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5" name="Content Placeholder 3"/>
          <p:cNvSpPr txBox="1">
            <a:spLocks/>
          </p:cNvSpPr>
          <p:nvPr/>
        </p:nvSpPr>
        <p:spPr bwMode="auto">
          <a:xfrm>
            <a:off x="478970" y="1386114"/>
            <a:ext cx="8055430" cy="5087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82124" tIns="41061" rIns="82124" bIns="41061" numCol="1" anchor="t" anchorCtr="0" compatLnSpc="1">
            <a:prstTxWarp prst="textNoShape">
              <a:avLst/>
            </a:prstTxWarp>
          </a:bodyPr>
          <a:lstStyle/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kumimoji="0" lang="en-US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Content Placeholder 3"/>
          <p:cNvSpPr txBox="1">
            <a:spLocks/>
          </p:cNvSpPr>
          <p:nvPr/>
        </p:nvSpPr>
        <p:spPr bwMode="auto">
          <a:xfrm>
            <a:off x="631370" y="1451428"/>
            <a:ext cx="8055430" cy="5087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82124" tIns="41061" rIns="82124" bIns="41061" numCol="1" anchor="t" anchorCtr="0" compatLnSpc="1">
            <a:prstTxWarp prst="textNoShape">
              <a:avLst/>
            </a:prstTxWarp>
          </a:bodyPr>
          <a:lstStyle/>
          <a:p>
            <a:pPr marL="693738" lvl="1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</a:pPr>
            <a:endParaRPr lang="en-US" sz="1800" dirty="0" smtClean="0"/>
          </a:p>
          <a:p>
            <a:pPr marL="236538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</a:pPr>
            <a:endParaRPr lang="en-US" dirty="0" smtClean="0"/>
          </a:p>
          <a:p>
            <a:pPr marL="693738" lvl="1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kumimoji="0" lang="en-US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Content Placeholder 3"/>
          <p:cNvSpPr txBox="1">
            <a:spLocks/>
          </p:cNvSpPr>
          <p:nvPr/>
        </p:nvSpPr>
        <p:spPr bwMode="auto">
          <a:xfrm>
            <a:off x="580570" y="1400629"/>
            <a:ext cx="8055430" cy="5087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82124" tIns="41061" rIns="82124" bIns="41061" numCol="1" anchor="t" anchorCtr="0" compatLnSpc="1">
            <a:prstTxWarp prst="textNoShape">
              <a:avLst/>
            </a:prstTxWarp>
          </a:bodyPr>
          <a:lstStyle/>
          <a:p>
            <a:pPr marL="236538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kumimoji="0" lang="en-US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Rectangle 3"/>
          <p:cNvSpPr>
            <a:spLocks noGrp="1" noChangeArrowheads="1"/>
          </p:cNvSpPr>
          <p:nvPr>
            <p:ph idx="1"/>
          </p:nvPr>
        </p:nvSpPr>
        <p:spPr>
          <a:xfrm>
            <a:off x="719138" y="1471613"/>
            <a:ext cx="8131175" cy="4437062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Show ip route command is used to display the contents of the routing table</a:t>
            </a:r>
          </a:p>
          <a:p>
            <a:pPr>
              <a:defRPr/>
            </a:pPr>
            <a:r>
              <a:rPr lang="en-US" b="1" dirty="0" smtClean="0"/>
              <a:t>Link local Interfaces </a:t>
            </a:r>
            <a:r>
              <a:rPr lang="en-US" dirty="0" smtClean="0"/>
              <a:t>–Added to the routing table when an interface is configured. (displayed in IOS 15 or newer)</a:t>
            </a:r>
          </a:p>
          <a:p>
            <a:pPr>
              <a:defRPr/>
            </a:pPr>
            <a:r>
              <a:rPr lang="en-US" b="1" dirty="0" smtClean="0"/>
              <a:t> Directly connected interfaces -</a:t>
            </a:r>
            <a:r>
              <a:rPr lang="en-US" dirty="0" smtClean="0"/>
              <a:t>Added to the routing table when an interface is configured and active.</a:t>
            </a:r>
          </a:p>
          <a:p>
            <a:pPr>
              <a:defRPr/>
            </a:pPr>
            <a:r>
              <a:rPr lang="en-US" b="1" dirty="0" smtClean="0"/>
              <a:t>Static routes -</a:t>
            </a:r>
            <a:r>
              <a:rPr lang="en-US" dirty="0" smtClean="0"/>
              <a:t> Added when a route is manually configured and the exit interface is active.</a:t>
            </a:r>
          </a:p>
          <a:p>
            <a:pPr>
              <a:defRPr/>
            </a:pPr>
            <a:r>
              <a:rPr lang="en-US" b="1" dirty="0" smtClean="0"/>
              <a:t>Dynamic routing protocol -</a:t>
            </a:r>
            <a:r>
              <a:rPr lang="en-US" dirty="0" smtClean="0"/>
              <a:t> Added when EIGRP or OSPF are implemented and networks are identified.</a:t>
            </a:r>
          </a:p>
          <a:p>
            <a:pPr>
              <a:defRPr/>
            </a:pPr>
            <a:endParaRPr lang="en-US" dirty="0" smtClean="0"/>
          </a:p>
          <a:p>
            <a:pPr>
              <a:defRPr/>
            </a:pPr>
            <a:endParaRPr lang="en-US" dirty="0" smtClean="0"/>
          </a:p>
          <a:p>
            <a:pPr>
              <a:defRPr/>
            </a:pPr>
            <a:endParaRPr lang="en-US" dirty="0" smtClean="0"/>
          </a:p>
          <a:p>
            <a:pPr marL="0" indent="0" eaLnBrk="1" hangingPunct="1">
              <a:buFont typeface="Wingdings" pitchFamily="2" charset="2"/>
              <a:buNone/>
              <a:defRPr/>
            </a:pPr>
            <a:endParaRPr lang="en-US" dirty="0" smtClean="0">
              <a:cs typeface="Arial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274638" y="493713"/>
            <a:ext cx="8145462" cy="838200"/>
          </a:xfrm>
        </p:spPr>
        <p:txBody>
          <a:bodyPr/>
          <a:lstStyle/>
          <a:p>
            <a:pPr eaLnBrk="1" hangingPunct="1"/>
            <a:r>
              <a:rPr lang="en-US" dirty="0" smtClean="0">
                <a:ea typeface="ＭＳ Ｐゴシック" pitchFamily="34" charset="-128"/>
              </a:rPr>
              <a:t>Chapter 4: </a:t>
            </a:r>
            <a:r>
              <a:rPr lang="en-US" dirty="0" smtClean="0">
                <a:ea typeface="ＭＳ Ｐゴシック" pitchFamily="34" charset="-128"/>
              </a:rPr>
              <a:t>Objectives (continued)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idx="1"/>
          </p:nvPr>
        </p:nvSpPr>
        <p:spPr>
          <a:xfrm>
            <a:off x="719138" y="1471613"/>
            <a:ext cx="8131175" cy="4437062"/>
          </a:xfrm>
        </p:spPr>
        <p:txBody>
          <a:bodyPr/>
          <a:lstStyle/>
          <a:p>
            <a:r>
              <a:rPr lang="en-US" sz="2000" dirty="0" smtClean="0"/>
              <a:t>Explain how a router builds a routing table using static routes.</a:t>
            </a:r>
          </a:p>
          <a:p>
            <a:r>
              <a:rPr lang="en-US" sz="2000" dirty="0" smtClean="0"/>
              <a:t>Explain how a router builds a routing table using a dynamic routing protocol.</a:t>
            </a:r>
          </a:p>
          <a:p>
            <a:endParaRPr lang="en-US" sz="20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339725" y="492125"/>
            <a:ext cx="8145463" cy="838200"/>
          </a:xfrm>
        </p:spPr>
        <p:txBody>
          <a:bodyPr/>
          <a:lstStyle/>
          <a:p>
            <a:pPr eaLnBrk="1" hangingPunct="1">
              <a:defRPr/>
            </a:pPr>
            <a:r>
              <a:rPr lang="en-US" sz="1800" dirty="0" smtClean="0"/>
              <a:t>The Routing Table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Routing Table Sources</a:t>
            </a:r>
            <a:endParaRPr lang="en-US" dirty="0" smtClean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5" name="Content Placeholder 3"/>
          <p:cNvSpPr txBox="1">
            <a:spLocks/>
          </p:cNvSpPr>
          <p:nvPr/>
        </p:nvSpPr>
        <p:spPr bwMode="auto">
          <a:xfrm>
            <a:off x="478970" y="1386114"/>
            <a:ext cx="8055430" cy="5087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82124" tIns="41061" rIns="82124" bIns="41061" numCol="1" anchor="t" anchorCtr="0" compatLnSpc="1">
            <a:prstTxWarp prst="textNoShape">
              <a:avLst/>
            </a:prstTxWarp>
          </a:bodyPr>
          <a:lstStyle/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kumimoji="0" lang="en-US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Content Placeholder 3"/>
          <p:cNvSpPr txBox="1">
            <a:spLocks/>
          </p:cNvSpPr>
          <p:nvPr/>
        </p:nvSpPr>
        <p:spPr bwMode="auto">
          <a:xfrm>
            <a:off x="631370" y="1451428"/>
            <a:ext cx="8055430" cy="5087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82124" tIns="41061" rIns="82124" bIns="41061" numCol="1" anchor="t" anchorCtr="0" compatLnSpc="1">
            <a:prstTxWarp prst="textNoShape">
              <a:avLst/>
            </a:prstTxWarp>
          </a:bodyPr>
          <a:lstStyle/>
          <a:p>
            <a:pPr marL="693738" lvl="1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</a:pPr>
            <a:endParaRPr lang="en-US" sz="1800" dirty="0" smtClean="0"/>
          </a:p>
          <a:p>
            <a:pPr marL="236538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</a:pPr>
            <a:endParaRPr lang="en-US" dirty="0" smtClean="0"/>
          </a:p>
          <a:p>
            <a:pPr marL="693738" lvl="1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kumimoji="0" lang="en-US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Content Placeholder 3"/>
          <p:cNvSpPr txBox="1">
            <a:spLocks/>
          </p:cNvSpPr>
          <p:nvPr/>
        </p:nvSpPr>
        <p:spPr bwMode="auto">
          <a:xfrm>
            <a:off x="580570" y="1400629"/>
            <a:ext cx="8055430" cy="5087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82124" tIns="41061" rIns="82124" bIns="41061" numCol="1" anchor="t" anchorCtr="0" compatLnSpc="1">
            <a:prstTxWarp prst="textNoShape">
              <a:avLst/>
            </a:prstTxWarp>
          </a:bodyPr>
          <a:lstStyle/>
          <a:p>
            <a:pPr marL="236538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kumimoji="0" lang="en-US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Rectangle 3"/>
          <p:cNvSpPr>
            <a:spLocks noGrp="1" noChangeArrowheads="1"/>
          </p:cNvSpPr>
          <p:nvPr>
            <p:ph idx="1"/>
          </p:nvPr>
        </p:nvSpPr>
        <p:spPr>
          <a:xfrm>
            <a:off x="719138" y="1471613"/>
            <a:ext cx="8131175" cy="4437062"/>
          </a:xfrm>
        </p:spPr>
        <p:txBody>
          <a:bodyPr/>
          <a:lstStyle/>
          <a:p>
            <a:pPr>
              <a:defRPr/>
            </a:pPr>
            <a:endParaRPr lang="en-US" dirty="0" smtClean="0"/>
          </a:p>
          <a:p>
            <a:pPr>
              <a:defRPr/>
            </a:pPr>
            <a:endParaRPr lang="en-US" dirty="0" smtClean="0"/>
          </a:p>
          <a:p>
            <a:pPr>
              <a:defRPr/>
            </a:pPr>
            <a:endParaRPr lang="en-US" dirty="0" smtClean="0"/>
          </a:p>
          <a:p>
            <a:pPr marL="0" indent="0" eaLnBrk="1" hangingPunct="1">
              <a:buFont typeface="Wingdings" pitchFamily="2" charset="2"/>
              <a:buNone/>
              <a:defRPr/>
            </a:pPr>
            <a:endParaRPr lang="en-US" dirty="0" smtClean="0">
              <a:cs typeface="Arial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/>
          <a:srcRect l="38820" t="37302" r="27491" b="13294"/>
          <a:stretch>
            <a:fillRect/>
          </a:stretch>
        </p:blipFill>
        <p:spPr bwMode="auto">
          <a:xfrm>
            <a:off x="1596570" y="1306286"/>
            <a:ext cx="6231701" cy="51380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339725" y="492125"/>
            <a:ext cx="8145463" cy="838200"/>
          </a:xfrm>
        </p:spPr>
        <p:txBody>
          <a:bodyPr/>
          <a:lstStyle/>
          <a:p>
            <a:pPr eaLnBrk="1" hangingPunct="1">
              <a:defRPr/>
            </a:pPr>
            <a:r>
              <a:rPr lang="en-US" sz="1800" dirty="0" smtClean="0"/>
              <a:t>The Routing Table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Remote Network Routing Entries</a:t>
            </a:r>
            <a:endParaRPr lang="en-US" dirty="0" smtClean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5" name="Content Placeholder 3"/>
          <p:cNvSpPr txBox="1">
            <a:spLocks/>
          </p:cNvSpPr>
          <p:nvPr/>
        </p:nvSpPr>
        <p:spPr bwMode="auto">
          <a:xfrm>
            <a:off x="478970" y="1386114"/>
            <a:ext cx="8055430" cy="5087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82124" tIns="41061" rIns="82124" bIns="41061" numCol="1" anchor="t" anchorCtr="0" compatLnSpc="1">
            <a:prstTxWarp prst="textNoShape">
              <a:avLst/>
            </a:prstTxWarp>
          </a:bodyPr>
          <a:lstStyle/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kumimoji="0" lang="en-US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Content Placeholder 3"/>
          <p:cNvSpPr txBox="1">
            <a:spLocks/>
          </p:cNvSpPr>
          <p:nvPr/>
        </p:nvSpPr>
        <p:spPr bwMode="auto">
          <a:xfrm>
            <a:off x="631370" y="1451428"/>
            <a:ext cx="8055430" cy="5087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82124" tIns="41061" rIns="82124" bIns="41061" numCol="1" anchor="t" anchorCtr="0" compatLnSpc="1">
            <a:prstTxWarp prst="textNoShape">
              <a:avLst/>
            </a:prstTxWarp>
          </a:bodyPr>
          <a:lstStyle/>
          <a:p>
            <a:pPr marL="693738" lvl="1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</a:pPr>
            <a:endParaRPr lang="en-US" sz="1800" dirty="0" smtClean="0"/>
          </a:p>
          <a:p>
            <a:pPr marL="236538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</a:pPr>
            <a:endParaRPr lang="en-US" dirty="0" smtClean="0"/>
          </a:p>
          <a:p>
            <a:pPr marL="693738" lvl="1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kumimoji="0" lang="en-US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Content Placeholder 3"/>
          <p:cNvSpPr txBox="1">
            <a:spLocks/>
          </p:cNvSpPr>
          <p:nvPr/>
        </p:nvSpPr>
        <p:spPr bwMode="auto">
          <a:xfrm>
            <a:off x="580570" y="1400629"/>
            <a:ext cx="8055430" cy="5087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82124" tIns="41061" rIns="82124" bIns="41061" numCol="1" anchor="t" anchorCtr="0" compatLnSpc="1">
            <a:prstTxWarp prst="textNoShape">
              <a:avLst/>
            </a:prstTxWarp>
          </a:bodyPr>
          <a:lstStyle/>
          <a:p>
            <a:pPr marL="236538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kumimoji="0" lang="en-US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Rectangle 3"/>
          <p:cNvSpPr>
            <a:spLocks noGrp="1" noChangeArrowheads="1"/>
          </p:cNvSpPr>
          <p:nvPr>
            <p:ph idx="1"/>
          </p:nvPr>
        </p:nvSpPr>
        <p:spPr>
          <a:xfrm>
            <a:off x="719138" y="1471613"/>
            <a:ext cx="8131175" cy="4437062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Interpreting the entries in the routing table.</a:t>
            </a:r>
          </a:p>
          <a:p>
            <a:pPr>
              <a:defRPr/>
            </a:pPr>
            <a:endParaRPr lang="en-US" dirty="0" smtClean="0"/>
          </a:p>
          <a:p>
            <a:pPr>
              <a:defRPr/>
            </a:pPr>
            <a:endParaRPr lang="en-US" dirty="0" smtClean="0"/>
          </a:p>
          <a:p>
            <a:pPr>
              <a:defRPr/>
            </a:pPr>
            <a:endParaRPr lang="en-US" dirty="0" smtClean="0"/>
          </a:p>
          <a:p>
            <a:pPr marL="0" indent="0" eaLnBrk="1" hangingPunct="1">
              <a:buFont typeface="Wingdings" pitchFamily="2" charset="2"/>
              <a:buNone/>
              <a:defRPr/>
            </a:pPr>
            <a:endParaRPr lang="en-US" dirty="0" smtClean="0">
              <a:cs typeface="Arial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/>
          <a:srcRect l="38486" t="37500" r="26598" b="13492"/>
          <a:stretch>
            <a:fillRect/>
          </a:stretch>
        </p:blipFill>
        <p:spPr bwMode="auto">
          <a:xfrm>
            <a:off x="1553029" y="1988456"/>
            <a:ext cx="5820228" cy="45929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339725" y="492125"/>
            <a:ext cx="8145463" cy="838200"/>
          </a:xfrm>
        </p:spPr>
        <p:txBody>
          <a:bodyPr/>
          <a:lstStyle/>
          <a:p>
            <a:pPr eaLnBrk="1" hangingPunct="1">
              <a:defRPr/>
            </a:pPr>
            <a:r>
              <a:rPr lang="en-US" sz="1800" dirty="0" smtClean="0"/>
              <a:t>Directly Connected Routes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Directly Connected Interfaces</a:t>
            </a:r>
            <a:endParaRPr lang="en-US" dirty="0" smtClean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5" name="Content Placeholder 3"/>
          <p:cNvSpPr txBox="1">
            <a:spLocks/>
          </p:cNvSpPr>
          <p:nvPr/>
        </p:nvSpPr>
        <p:spPr bwMode="auto">
          <a:xfrm>
            <a:off x="478970" y="1386114"/>
            <a:ext cx="8055430" cy="5087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82124" tIns="41061" rIns="82124" bIns="41061" numCol="1" anchor="t" anchorCtr="0" compatLnSpc="1">
            <a:prstTxWarp prst="textNoShape">
              <a:avLst/>
            </a:prstTxWarp>
          </a:bodyPr>
          <a:lstStyle/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kumimoji="0" lang="en-US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Content Placeholder 3"/>
          <p:cNvSpPr txBox="1">
            <a:spLocks/>
          </p:cNvSpPr>
          <p:nvPr/>
        </p:nvSpPr>
        <p:spPr bwMode="auto">
          <a:xfrm>
            <a:off x="631370" y="1451428"/>
            <a:ext cx="8055430" cy="5087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82124" tIns="41061" rIns="82124" bIns="41061" numCol="1" anchor="t" anchorCtr="0" compatLnSpc="1">
            <a:prstTxWarp prst="textNoShape">
              <a:avLst/>
            </a:prstTxWarp>
          </a:bodyPr>
          <a:lstStyle/>
          <a:p>
            <a:pPr marL="693738" lvl="1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</a:pPr>
            <a:endParaRPr lang="en-US" sz="1800" dirty="0" smtClean="0"/>
          </a:p>
          <a:p>
            <a:pPr marL="236538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</a:pPr>
            <a:endParaRPr lang="en-US" dirty="0" smtClean="0"/>
          </a:p>
          <a:p>
            <a:pPr marL="693738" lvl="1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kumimoji="0" lang="en-US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Content Placeholder 3"/>
          <p:cNvSpPr txBox="1">
            <a:spLocks/>
          </p:cNvSpPr>
          <p:nvPr/>
        </p:nvSpPr>
        <p:spPr bwMode="auto">
          <a:xfrm>
            <a:off x="580570" y="1400629"/>
            <a:ext cx="8055430" cy="5087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82124" tIns="41061" rIns="82124" bIns="41061" numCol="1" anchor="t" anchorCtr="0" compatLnSpc="1">
            <a:prstTxWarp prst="textNoShape">
              <a:avLst/>
            </a:prstTxWarp>
          </a:bodyPr>
          <a:lstStyle/>
          <a:p>
            <a:pPr marL="236538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kumimoji="0" lang="en-US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Rectangle 3"/>
          <p:cNvSpPr>
            <a:spLocks noGrp="1" noChangeArrowheads="1"/>
          </p:cNvSpPr>
          <p:nvPr>
            <p:ph idx="1"/>
          </p:nvPr>
        </p:nvSpPr>
        <p:spPr>
          <a:xfrm>
            <a:off x="559481" y="1442585"/>
            <a:ext cx="8221662" cy="4437062"/>
          </a:xfrm>
        </p:spPr>
        <p:txBody>
          <a:bodyPr/>
          <a:lstStyle/>
          <a:p>
            <a:pPr>
              <a:defRPr/>
            </a:pPr>
            <a:r>
              <a:rPr lang="en-US" sz="2200" dirty="0" smtClean="0"/>
              <a:t>A newly deployed router, without any configured interfaces, has an empty routing table.</a:t>
            </a:r>
          </a:p>
          <a:p>
            <a:pPr>
              <a:defRPr/>
            </a:pPr>
            <a:r>
              <a:rPr lang="en-US" sz="2200" dirty="0" smtClean="0"/>
              <a:t>An active, configured directly connected interface creates two routing table entries Link Local  (L) and Directly Connected (C)</a:t>
            </a:r>
          </a:p>
          <a:p>
            <a:pPr>
              <a:defRPr/>
            </a:pPr>
            <a:endParaRPr lang="en-US" dirty="0" smtClean="0"/>
          </a:p>
          <a:p>
            <a:pPr>
              <a:defRPr/>
            </a:pPr>
            <a:endParaRPr lang="en-US" dirty="0" smtClean="0"/>
          </a:p>
          <a:p>
            <a:pPr>
              <a:defRPr/>
            </a:pPr>
            <a:endParaRPr lang="en-US" dirty="0" smtClean="0"/>
          </a:p>
          <a:p>
            <a:pPr marL="0" indent="0" eaLnBrk="1" hangingPunct="1">
              <a:buFont typeface="Wingdings" pitchFamily="2" charset="2"/>
              <a:buNone/>
              <a:defRPr/>
            </a:pPr>
            <a:endParaRPr lang="en-US" dirty="0" smtClean="0">
              <a:cs typeface="Arial" charset="0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/>
          <a:srcRect l="28000" t="37698" r="38758" b="13294"/>
          <a:stretch>
            <a:fillRect/>
          </a:stretch>
        </p:blipFill>
        <p:spPr bwMode="auto">
          <a:xfrm>
            <a:off x="2119084" y="3026228"/>
            <a:ext cx="4978401" cy="35850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339725" y="492125"/>
            <a:ext cx="8145463" cy="838200"/>
          </a:xfrm>
        </p:spPr>
        <p:txBody>
          <a:bodyPr/>
          <a:lstStyle/>
          <a:p>
            <a:pPr eaLnBrk="1" hangingPunct="1">
              <a:defRPr/>
            </a:pPr>
            <a:r>
              <a:rPr lang="en-US" sz="1800" dirty="0" smtClean="0"/>
              <a:t>Directly Connected Routes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Directly Connected Interfaces</a:t>
            </a:r>
            <a:endParaRPr lang="en-US" dirty="0" smtClean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5" name="Content Placeholder 3"/>
          <p:cNvSpPr txBox="1">
            <a:spLocks/>
          </p:cNvSpPr>
          <p:nvPr/>
        </p:nvSpPr>
        <p:spPr bwMode="auto">
          <a:xfrm>
            <a:off x="478970" y="1386114"/>
            <a:ext cx="8055430" cy="5087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82124" tIns="41061" rIns="82124" bIns="41061" numCol="1" anchor="t" anchorCtr="0" compatLnSpc="1">
            <a:prstTxWarp prst="textNoShape">
              <a:avLst/>
            </a:prstTxWarp>
          </a:bodyPr>
          <a:lstStyle/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kumimoji="0" lang="en-US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Content Placeholder 3"/>
          <p:cNvSpPr txBox="1">
            <a:spLocks/>
          </p:cNvSpPr>
          <p:nvPr/>
        </p:nvSpPr>
        <p:spPr bwMode="auto">
          <a:xfrm>
            <a:off x="631370" y="1451428"/>
            <a:ext cx="8055430" cy="5087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82124" tIns="41061" rIns="82124" bIns="41061" numCol="1" anchor="t" anchorCtr="0" compatLnSpc="1">
            <a:prstTxWarp prst="textNoShape">
              <a:avLst/>
            </a:prstTxWarp>
          </a:bodyPr>
          <a:lstStyle/>
          <a:p>
            <a:pPr marL="693738" lvl="1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</a:pPr>
            <a:endParaRPr lang="en-US" sz="1800" dirty="0" smtClean="0"/>
          </a:p>
          <a:p>
            <a:pPr marL="236538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</a:pPr>
            <a:endParaRPr lang="en-US" dirty="0" smtClean="0"/>
          </a:p>
          <a:p>
            <a:pPr marL="693738" lvl="1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kumimoji="0" lang="en-US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Content Placeholder 3"/>
          <p:cNvSpPr txBox="1">
            <a:spLocks/>
          </p:cNvSpPr>
          <p:nvPr/>
        </p:nvSpPr>
        <p:spPr bwMode="auto">
          <a:xfrm>
            <a:off x="580570" y="1400629"/>
            <a:ext cx="8055430" cy="5087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82124" tIns="41061" rIns="82124" bIns="41061" numCol="1" anchor="t" anchorCtr="0" compatLnSpc="1">
            <a:prstTxWarp prst="textNoShape">
              <a:avLst/>
            </a:prstTxWarp>
          </a:bodyPr>
          <a:lstStyle/>
          <a:p>
            <a:pPr marL="236538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kumimoji="0" lang="en-US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Rectangle 3"/>
          <p:cNvSpPr>
            <a:spLocks noGrp="1" noChangeArrowheads="1"/>
          </p:cNvSpPr>
          <p:nvPr>
            <p:ph idx="1"/>
          </p:nvPr>
        </p:nvSpPr>
        <p:spPr>
          <a:xfrm>
            <a:off x="559481" y="1442585"/>
            <a:ext cx="8221662" cy="4437062"/>
          </a:xfrm>
        </p:spPr>
        <p:txBody>
          <a:bodyPr/>
          <a:lstStyle/>
          <a:p>
            <a:pPr>
              <a:defRPr/>
            </a:pPr>
            <a:r>
              <a:rPr lang="en-US" sz="2200" dirty="0" smtClean="0"/>
              <a:t>A newly deployed router, without any configured interfaces, has an empty routing table.</a:t>
            </a:r>
          </a:p>
          <a:p>
            <a:pPr>
              <a:defRPr/>
            </a:pPr>
            <a:r>
              <a:rPr lang="en-US" sz="2200" dirty="0" smtClean="0"/>
              <a:t>An active, configured directly connected interface creates two routing table entries Link Local  (L) and Directly Connected (C)</a:t>
            </a:r>
          </a:p>
          <a:p>
            <a:pPr>
              <a:defRPr/>
            </a:pPr>
            <a:endParaRPr lang="en-US" dirty="0" smtClean="0"/>
          </a:p>
          <a:p>
            <a:pPr>
              <a:defRPr/>
            </a:pPr>
            <a:endParaRPr lang="en-US" dirty="0" smtClean="0"/>
          </a:p>
          <a:p>
            <a:pPr>
              <a:defRPr/>
            </a:pPr>
            <a:endParaRPr lang="en-US" dirty="0" smtClean="0"/>
          </a:p>
          <a:p>
            <a:pPr marL="0" indent="0" eaLnBrk="1" hangingPunct="1">
              <a:buFont typeface="Wingdings" pitchFamily="2" charset="2"/>
              <a:buNone/>
              <a:defRPr/>
            </a:pPr>
            <a:endParaRPr lang="en-US" dirty="0" smtClean="0">
              <a:cs typeface="Arial" charset="0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/>
          <a:srcRect l="28000" t="37698" r="38758" b="13294"/>
          <a:stretch>
            <a:fillRect/>
          </a:stretch>
        </p:blipFill>
        <p:spPr bwMode="auto">
          <a:xfrm>
            <a:off x="2119084" y="3026228"/>
            <a:ext cx="4978401" cy="35850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339725" y="492125"/>
            <a:ext cx="8145463" cy="838200"/>
          </a:xfrm>
        </p:spPr>
        <p:txBody>
          <a:bodyPr/>
          <a:lstStyle/>
          <a:p>
            <a:pPr eaLnBrk="1" hangingPunct="1">
              <a:defRPr/>
            </a:pPr>
            <a:r>
              <a:rPr lang="en-US" sz="1800" dirty="0" smtClean="0"/>
              <a:t>Directly Connected Routes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Directly Connected IPv6 Example</a:t>
            </a:r>
            <a:endParaRPr lang="en-US" dirty="0" smtClean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5" name="Content Placeholder 3"/>
          <p:cNvSpPr txBox="1">
            <a:spLocks/>
          </p:cNvSpPr>
          <p:nvPr/>
        </p:nvSpPr>
        <p:spPr bwMode="auto">
          <a:xfrm>
            <a:off x="478970" y="1386114"/>
            <a:ext cx="8055430" cy="5087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82124" tIns="41061" rIns="82124" bIns="41061" numCol="1" anchor="t" anchorCtr="0" compatLnSpc="1">
            <a:prstTxWarp prst="textNoShape">
              <a:avLst/>
            </a:prstTxWarp>
          </a:bodyPr>
          <a:lstStyle/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kumimoji="0" lang="en-US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Content Placeholder 3"/>
          <p:cNvSpPr txBox="1">
            <a:spLocks/>
          </p:cNvSpPr>
          <p:nvPr/>
        </p:nvSpPr>
        <p:spPr bwMode="auto">
          <a:xfrm>
            <a:off x="631370" y="1451428"/>
            <a:ext cx="8055430" cy="5087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82124" tIns="41061" rIns="82124" bIns="41061" numCol="1" anchor="t" anchorCtr="0" compatLnSpc="1">
            <a:prstTxWarp prst="textNoShape">
              <a:avLst/>
            </a:prstTxWarp>
          </a:bodyPr>
          <a:lstStyle/>
          <a:p>
            <a:pPr marL="693738" lvl="1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</a:pPr>
            <a:endParaRPr lang="en-US" sz="1800" dirty="0" smtClean="0"/>
          </a:p>
          <a:p>
            <a:pPr marL="236538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</a:pPr>
            <a:endParaRPr lang="en-US" dirty="0" smtClean="0"/>
          </a:p>
          <a:p>
            <a:pPr marL="693738" lvl="1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kumimoji="0" lang="en-US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Content Placeholder 3"/>
          <p:cNvSpPr txBox="1">
            <a:spLocks/>
          </p:cNvSpPr>
          <p:nvPr/>
        </p:nvSpPr>
        <p:spPr bwMode="auto">
          <a:xfrm>
            <a:off x="580570" y="1400629"/>
            <a:ext cx="8055430" cy="5087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82124" tIns="41061" rIns="82124" bIns="41061" numCol="1" anchor="t" anchorCtr="0" compatLnSpc="1">
            <a:prstTxWarp prst="textNoShape">
              <a:avLst/>
            </a:prstTxWarp>
          </a:bodyPr>
          <a:lstStyle/>
          <a:p>
            <a:pPr marL="236538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kumimoji="0" lang="en-US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Rectangle 3"/>
          <p:cNvSpPr>
            <a:spLocks noGrp="1" noChangeArrowheads="1"/>
          </p:cNvSpPr>
          <p:nvPr>
            <p:ph idx="1"/>
          </p:nvPr>
        </p:nvSpPr>
        <p:spPr>
          <a:xfrm>
            <a:off x="559481" y="1442585"/>
            <a:ext cx="8221662" cy="4437062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The show ipv6 route command shows the ipv6 networks and routes installed in the routing table</a:t>
            </a:r>
          </a:p>
          <a:p>
            <a:pPr>
              <a:defRPr/>
            </a:pPr>
            <a:endParaRPr lang="en-US" dirty="0" smtClean="0"/>
          </a:p>
          <a:p>
            <a:pPr>
              <a:defRPr/>
            </a:pPr>
            <a:endParaRPr lang="en-US" dirty="0" smtClean="0"/>
          </a:p>
          <a:p>
            <a:pPr marL="0" indent="0" eaLnBrk="1" hangingPunct="1">
              <a:buFont typeface="Wingdings" pitchFamily="2" charset="2"/>
              <a:buNone/>
              <a:defRPr/>
            </a:pPr>
            <a:endParaRPr lang="en-US" dirty="0" smtClean="0">
              <a:cs typeface="Arial" charset="0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print"/>
          <a:srcRect l="48971" t="33929" r="18567" b="12996"/>
          <a:stretch>
            <a:fillRect/>
          </a:stretch>
        </p:blipFill>
        <p:spPr bwMode="auto">
          <a:xfrm>
            <a:off x="2133599" y="2220686"/>
            <a:ext cx="4760686" cy="43762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339725" y="492125"/>
            <a:ext cx="8145463" cy="838200"/>
          </a:xfrm>
        </p:spPr>
        <p:txBody>
          <a:bodyPr/>
          <a:lstStyle/>
          <a:p>
            <a:pPr eaLnBrk="1" hangingPunct="1">
              <a:defRPr/>
            </a:pPr>
            <a:r>
              <a:rPr lang="en-US" sz="1800" dirty="0" smtClean="0"/>
              <a:t>Statically Learned Routes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Static Routes</a:t>
            </a:r>
            <a:endParaRPr lang="en-US" dirty="0" smtClean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5" name="Content Placeholder 3"/>
          <p:cNvSpPr txBox="1">
            <a:spLocks/>
          </p:cNvSpPr>
          <p:nvPr/>
        </p:nvSpPr>
        <p:spPr bwMode="auto">
          <a:xfrm>
            <a:off x="478970" y="1386114"/>
            <a:ext cx="8055430" cy="5087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82124" tIns="41061" rIns="82124" bIns="41061" numCol="1" anchor="t" anchorCtr="0" compatLnSpc="1">
            <a:prstTxWarp prst="textNoShape">
              <a:avLst/>
            </a:prstTxWarp>
          </a:bodyPr>
          <a:lstStyle/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kumimoji="0" lang="en-US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Content Placeholder 3"/>
          <p:cNvSpPr txBox="1">
            <a:spLocks/>
          </p:cNvSpPr>
          <p:nvPr/>
        </p:nvSpPr>
        <p:spPr bwMode="auto">
          <a:xfrm>
            <a:off x="631370" y="1451428"/>
            <a:ext cx="8055430" cy="5087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82124" tIns="41061" rIns="82124" bIns="41061" numCol="1" anchor="t" anchorCtr="0" compatLnSpc="1">
            <a:prstTxWarp prst="textNoShape">
              <a:avLst/>
            </a:prstTxWarp>
          </a:bodyPr>
          <a:lstStyle/>
          <a:p>
            <a:pPr marL="693738" lvl="1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</a:pPr>
            <a:endParaRPr lang="en-US" sz="1800" dirty="0" smtClean="0"/>
          </a:p>
          <a:p>
            <a:pPr marL="236538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</a:pPr>
            <a:endParaRPr lang="en-US" dirty="0" smtClean="0"/>
          </a:p>
          <a:p>
            <a:pPr marL="693738" lvl="1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kumimoji="0" lang="en-US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Content Placeholder 3"/>
          <p:cNvSpPr txBox="1">
            <a:spLocks/>
          </p:cNvSpPr>
          <p:nvPr/>
        </p:nvSpPr>
        <p:spPr bwMode="auto">
          <a:xfrm>
            <a:off x="580570" y="1400629"/>
            <a:ext cx="8055430" cy="5087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82124" tIns="41061" rIns="82124" bIns="41061" numCol="1" anchor="t" anchorCtr="0" compatLnSpc="1">
            <a:prstTxWarp prst="textNoShape">
              <a:avLst/>
            </a:prstTxWarp>
          </a:bodyPr>
          <a:lstStyle/>
          <a:p>
            <a:pPr marL="236538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kumimoji="0" lang="en-US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Rectangle 3"/>
          <p:cNvSpPr>
            <a:spLocks noGrp="1" noChangeArrowheads="1"/>
          </p:cNvSpPr>
          <p:nvPr>
            <p:ph idx="1"/>
          </p:nvPr>
        </p:nvSpPr>
        <p:spPr>
          <a:xfrm>
            <a:off x="559481" y="1442585"/>
            <a:ext cx="8221662" cy="4437062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Manually configured </a:t>
            </a:r>
          </a:p>
          <a:p>
            <a:pPr>
              <a:defRPr/>
            </a:pPr>
            <a:r>
              <a:rPr lang="en-US" dirty="0" smtClean="0"/>
              <a:t>Define an explicit path between two networking devices.</a:t>
            </a:r>
          </a:p>
          <a:p>
            <a:pPr>
              <a:defRPr/>
            </a:pPr>
            <a:r>
              <a:rPr lang="en-US" dirty="0" smtClean="0"/>
              <a:t>Must be manually updated if the topology changes.</a:t>
            </a:r>
          </a:p>
          <a:p>
            <a:pPr>
              <a:defRPr/>
            </a:pPr>
            <a:r>
              <a:rPr lang="en-US" dirty="0" smtClean="0"/>
              <a:t>Benefits include improved security and control of resources.</a:t>
            </a:r>
          </a:p>
          <a:p>
            <a:pPr>
              <a:defRPr/>
            </a:pPr>
            <a:r>
              <a:rPr lang="en-US" dirty="0" smtClean="0"/>
              <a:t>Static route to a specific network. </a:t>
            </a:r>
          </a:p>
          <a:p>
            <a:pPr lvl="1">
              <a:defRPr/>
            </a:pPr>
            <a:r>
              <a:rPr lang="en-US" b="1" dirty="0" smtClean="0"/>
              <a:t>ip route</a:t>
            </a:r>
            <a:r>
              <a:rPr lang="en-US" i="1" dirty="0" smtClean="0"/>
              <a:t>networkmask</a:t>
            </a:r>
            <a:r>
              <a:rPr lang="en-US" b="1" dirty="0" smtClean="0"/>
              <a:t> {</a:t>
            </a:r>
            <a:r>
              <a:rPr lang="en-US" i="1" dirty="0" smtClean="0"/>
              <a:t>next-hop-ip</a:t>
            </a:r>
            <a:r>
              <a:rPr lang="en-US" b="1" dirty="0" smtClean="0"/>
              <a:t> | </a:t>
            </a:r>
            <a:r>
              <a:rPr lang="en-US" i="1" dirty="0" smtClean="0"/>
              <a:t>exit-intf</a:t>
            </a:r>
            <a:r>
              <a:rPr lang="en-US" b="1" dirty="0" smtClean="0"/>
              <a:t>}</a:t>
            </a:r>
            <a:endParaRPr lang="en-US" dirty="0" smtClean="0"/>
          </a:p>
          <a:p>
            <a:pPr>
              <a:defRPr/>
            </a:pPr>
            <a:r>
              <a:rPr lang="en-US" dirty="0" smtClean="0"/>
              <a:t>Default Static Route used when the routing table does not contain a path for a destination network.</a:t>
            </a:r>
          </a:p>
          <a:p>
            <a:pPr lvl="1">
              <a:defRPr/>
            </a:pPr>
            <a:r>
              <a:rPr lang="en-US" dirty="0" smtClean="0"/>
              <a:t>ip route 0.0.0.0 0.0.0.0 {</a:t>
            </a:r>
            <a:r>
              <a:rPr lang="en-US" i="1" dirty="0" smtClean="0"/>
              <a:t>exit-intf</a:t>
            </a:r>
            <a:r>
              <a:rPr lang="en-US" dirty="0" smtClean="0"/>
              <a:t> | </a:t>
            </a:r>
            <a:r>
              <a:rPr lang="en-US" i="1" dirty="0" smtClean="0"/>
              <a:t>next-hop-ip</a:t>
            </a:r>
            <a:endParaRPr lang="en-US" dirty="0" smtClean="0"/>
          </a:p>
          <a:p>
            <a:pPr lvl="1">
              <a:defRPr/>
            </a:pPr>
            <a:endParaRPr lang="en-US" dirty="0" smtClean="0"/>
          </a:p>
          <a:p>
            <a:pPr marL="0" indent="0" eaLnBrk="1" hangingPunct="1">
              <a:buFont typeface="Wingdings" pitchFamily="2" charset="2"/>
              <a:buNone/>
              <a:defRPr/>
            </a:pPr>
            <a:endParaRPr lang="en-US" dirty="0" smtClean="0">
              <a:cs typeface="Arial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339725" y="492125"/>
            <a:ext cx="8145463" cy="838200"/>
          </a:xfrm>
        </p:spPr>
        <p:txBody>
          <a:bodyPr/>
          <a:lstStyle/>
          <a:p>
            <a:pPr eaLnBrk="1" hangingPunct="1">
              <a:defRPr/>
            </a:pPr>
            <a:r>
              <a:rPr lang="en-US" sz="1800" dirty="0" smtClean="0"/>
              <a:t>Statically Learned Routes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Static Routes Example</a:t>
            </a:r>
            <a:endParaRPr lang="en-US" dirty="0" smtClean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5" name="Content Placeholder 3"/>
          <p:cNvSpPr txBox="1">
            <a:spLocks/>
          </p:cNvSpPr>
          <p:nvPr/>
        </p:nvSpPr>
        <p:spPr bwMode="auto">
          <a:xfrm>
            <a:off x="478970" y="1386114"/>
            <a:ext cx="8055430" cy="5087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82124" tIns="41061" rIns="82124" bIns="41061" numCol="1" anchor="t" anchorCtr="0" compatLnSpc="1">
            <a:prstTxWarp prst="textNoShape">
              <a:avLst/>
            </a:prstTxWarp>
          </a:bodyPr>
          <a:lstStyle/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kumimoji="0" lang="en-US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Content Placeholder 3"/>
          <p:cNvSpPr txBox="1">
            <a:spLocks/>
          </p:cNvSpPr>
          <p:nvPr/>
        </p:nvSpPr>
        <p:spPr bwMode="auto">
          <a:xfrm>
            <a:off x="631370" y="1451428"/>
            <a:ext cx="8055430" cy="5087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82124" tIns="41061" rIns="82124" bIns="41061" numCol="1" anchor="t" anchorCtr="0" compatLnSpc="1">
            <a:prstTxWarp prst="textNoShape">
              <a:avLst/>
            </a:prstTxWarp>
          </a:bodyPr>
          <a:lstStyle/>
          <a:p>
            <a:pPr marL="693738" lvl="1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</a:pPr>
            <a:endParaRPr lang="en-US" sz="1800" dirty="0" smtClean="0"/>
          </a:p>
          <a:p>
            <a:pPr marL="236538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</a:pPr>
            <a:endParaRPr lang="en-US" dirty="0" smtClean="0"/>
          </a:p>
          <a:p>
            <a:pPr marL="693738" lvl="1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kumimoji="0" lang="en-US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Content Placeholder 3"/>
          <p:cNvSpPr txBox="1">
            <a:spLocks/>
          </p:cNvSpPr>
          <p:nvPr/>
        </p:nvSpPr>
        <p:spPr bwMode="auto">
          <a:xfrm>
            <a:off x="580570" y="1400629"/>
            <a:ext cx="8055430" cy="5087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82124" tIns="41061" rIns="82124" bIns="41061" numCol="1" anchor="t" anchorCtr="0" compatLnSpc="1">
            <a:prstTxWarp prst="textNoShape">
              <a:avLst/>
            </a:prstTxWarp>
          </a:bodyPr>
          <a:lstStyle/>
          <a:p>
            <a:pPr marL="236538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kumimoji="0" lang="en-US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Rectangle 3"/>
          <p:cNvSpPr>
            <a:spLocks noGrp="1" noChangeArrowheads="1"/>
          </p:cNvSpPr>
          <p:nvPr>
            <p:ph idx="1"/>
          </p:nvPr>
        </p:nvSpPr>
        <p:spPr>
          <a:xfrm>
            <a:off x="559481" y="1442585"/>
            <a:ext cx="8221662" cy="4437062"/>
          </a:xfrm>
        </p:spPr>
        <p:txBody>
          <a:bodyPr/>
          <a:lstStyle/>
          <a:p>
            <a:pPr lvl="1">
              <a:defRPr/>
            </a:pPr>
            <a:endParaRPr lang="en-US" dirty="0" smtClean="0"/>
          </a:p>
          <a:p>
            <a:pPr marL="0" indent="0" eaLnBrk="1" hangingPunct="1">
              <a:buFont typeface="Wingdings" pitchFamily="2" charset="2"/>
              <a:buNone/>
              <a:defRPr/>
            </a:pPr>
            <a:endParaRPr lang="en-US" dirty="0" smtClean="0">
              <a:cs typeface="Arial" charset="0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 cstate="print"/>
          <a:srcRect l="48748" t="33929" r="18790" b="14484"/>
          <a:stretch>
            <a:fillRect/>
          </a:stretch>
        </p:blipFill>
        <p:spPr bwMode="auto">
          <a:xfrm>
            <a:off x="1799771" y="1596572"/>
            <a:ext cx="5341258" cy="47722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339725" y="492125"/>
            <a:ext cx="8145463" cy="838200"/>
          </a:xfrm>
        </p:spPr>
        <p:txBody>
          <a:bodyPr/>
          <a:lstStyle/>
          <a:p>
            <a:pPr eaLnBrk="1" hangingPunct="1">
              <a:defRPr/>
            </a:pPr>
            <a:r>
              <a:rPr lang="en-US" sz="1800" dirty="0" smtClean="0"/>
              <a:t>Statically Learned Routes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Static IPv6 Routes Example</a:t>
            </a:r>
            <a:endParaRPr lang="en-US" dirty="0" smtClean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5" name="Content Placeholder 3"/>
          <p:cNvSpPr txBox="1">
            <a:spLocks/>
          </p:cNvSpPr>
          <p:nvPr/>
        </p:nvSpPr>
        <p:spPr bwMode="auto">
          <a:xfrm>
            <a:off x="478970" y="1386114"/>
            <a:ext cx="8055430" cy="5087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82124" tIns="41061" rIns="82124" bIns="41061" numCol="1" anchor="t" anchorCtr="0" compatLnSpc="1">
            <a:prstTxWarp prst="textNoShape">
              <a:avLst/>
            </a:prstTxWarp>
          </a:bodyPr>
          <a:lstStyle/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kumimoji="0" lang="en-US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Content Placeholder 3"/>
          <p:cNvSpPr txBox="1">
            <a:spLocks/>
          </p:cNvSpPr>
          <p:nvPr/>
        </p:nvSpPr>
        <p:spPr bwMode="auto">
          <a:xfrm>
            <a:off x="631370" y="1451428"/>
            <a:ext cx="8055430" cy="5087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82124" tIns="41061" rIns="82124" bIns="41061" numCol="1" anchor="t" anchorCtr="0" compatLnSpc="1">
            <a:prstTxWarp prst="textNoShape">
              <a:avLst/>
            </a:prstTxWarp>
          </a:bodyPr>
          <a:lstStyle/>
          <a:p>
            <a:pPr marL="693738" lvl="1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</a:pPr>
            <a:endParaRPr lang="en-US" sz="1800" dirty="0" smtClean="0"/>
          </a:p>
          <a:p>
            <a:pPr marL="236538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</a:pPr>
            <a:endParaRPr lang="en-US" dirty="0" smtClean="0"/>
          </a:p>
          <a:p>
            <a:pPr marL="693738" lvl="1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kumimoji="0" lang="en-US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Content Placeholder 3"/>
          <p:cNvSpPr txBox="1">
            <a:spLocks/>
          </p:cNvSpPr>
          <p:nvPr/>
        </p:nvSpPr>
        <p:spPr bwMode="auto">
          <a:xfrm>
            <a:off x="580570" y="1400629"/>
            <a:ext cx="8055430" cy="5087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82124" tIns="41061" rIns="82124" bIns="41061" numCol="1" anchor="t" anchorCtr="0" compatLnSpc="1">
            <a:prstTxWarp prst="textNoShape">
              <a:avLst/>
            </a:prstTxWarp>
          </a:bodyPr>
          <a:lstStyle/>
          <a:p>
            <a:pPr marL="236538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kumimoji="0" lang="en-US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Rectangle 3"/>
          <p:cNvSpPr>
            <a:spLocks noGrp="1" noChangeArrowheads="1"/>
          </p:cNvSpPr>
          <p:nvPr>
            <p:ph idx="1"/>
          </p:nvPr>
        </p:nvSpPr>
        <p:spPr>
          <a:xfrm>
            <a:off x="559481" y="1442585"/>
            <a:ext cx="8221662" cy="4437062"/>
          </a:xfrm>
        </p:spPr>
        <p:txBody>
          <a:bodyPr/>
          <a:lstStyle/>
          <a:p>
            <a:pPr lvl="1">
              <a:defRPr/>
            </a:pPr>
            <a:endParaRPr lang="en-US" dirty="0" smtClean="0"/>
          </a:p>
          <a:p>
            <a:pPr marL="0" indent="0" eaLnBrk="1" hangingPunct="1">
              <a:buFont typeface="Wingdings" pitchFamily="2" charset="2"/>
              <a:buNone/>
              <a:defRPr/>
            </a:pPr>
            <a:endParaRPr lang="en-US" dirty="0" smtClean="0">
              <a:cs typeface="Arial" charset="0"/>
            </a:endParaRPr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 cstate="print"/>
          <a:srcRect l="48438" t="34276" r="18765" b="34375"/>
          <a:stretch>
            <a:fillRect/>
          </a:stretch>
        </p:blipFill>
        <p:spPr bwMode="auto">
          <a:xfrm>
            <a:off x="2365829" y="1407885"/>
            <a:ext cx="4267200" cy="2293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 cstate="print"/>
          <a:srcRect l="48885" t="55903" r="18542" b="21478"/>
          <a:stretch>
            <a:fillRect/>
          </a:stretch>
        </p:blipFill>
        <p:spPr bwMode="auto">
          <a:xfrm>
            <a:off x="2438400" y="3831771"/>
            <a:ext cx="4238172" cy="16546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5" cstate="print"/>
          <a:srcRect l="48996" t="58184" r="18431" b="23859"/>
          <a:stretch>
            <a:fillRect/>
          </a:stretch>
        </p:blipFill>
        <p:spPr bwMode="auto">
          <a:xfrm>
            <a:off x="2452915" y="5355772"/>
            <a:ext cx="4238172" cy="13135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339725" y="492125"/>
            <a:ext cx="8145463" cy="838200"/>
          </a:xfrm>
        </p:spPr>
        <p:txBody>
          <a:bodyPr/>
          <a:lstStyle/>
          <a:p>
            <a:pPr eaLnBrk="1" hangingPunct="1">
              <a:defRPr/>
            </a:pPr>
            <a:r>
              <a:rPr lang="en-US" sz="1800" dirty="0" smtClean="0"/>
              <a:t>Dynamic Routing Protocols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Dynamic Routing</a:t>
            </a:r>
            <a:endParaRPr lang="en-US" dirty="0" smtClean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5" name="Content Placeholder 3"/>
          <p:cNvSpPr txBox="1">
            <a:spLocks/>
          </p:cNvSpPr>
          <p:nvPr/>
        </p:nvSpPr>
        <p:spPr bwMode="auto">
          <a:xfrm>
            <a:off x="478970" y="1386114"/>
            <a:ext cx="8055430" cy="5087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82124" tIns="41061" rIns="82124" bIns="41061" numCol="1" anchor="t" anchorCtr="0" compatLnSpc="1">
            <a:prstTxWarp prst="textNoShape">
              <a:avLst/>
            </a:prstTxWarp>
          </a:bodyPr>
          <a:lstStyle/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kumimoji="0" lang="en-US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Content Placeholder 3"/>
          <p:cNvSpPr txBox="1">
            <a:spLocks/>
          </p:cNvSpPr>
          <p:nvPr/>
        </p:nvSpPr>
        <p:spPr bwMode="auto">
          <a:xfrm>
            <a:off x="631370" y="1451428"/>
            <a:ext cx="8055430" cy="5087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82124" tIns="41061" rIns="82124" bIns="41061" numCol="1" anchor="t" anchorCtr="0" compatLnSpc="1">
            <a:prstTxWarp prst="textNoShape">
              <a:avLst/>
            </a:prstTxWarp>
          </a:bodyPr>
          <a:lstStyle/>
          <a:p>
            <a:pPr marL="693738" lvl="1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</a:pPr>
            <a:endParaRPr lang="en-US" sz="1800" dirty="0" smtClean="0"/>
          </a:p>
          <a:p>
            <a:pPr marL="236538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</a:pPr>
            <a:endParaRPr lang="en-US" dirty="0" smtClean="0"/>
          </a:p>
          <a:p>
            <a:pPr marL="693738" lvl="1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kumimoji="0" lang="en-US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Content Placeholder 3"/>
          <p:cNvSpPr txBox="1">
            <a:spLocks/>
          </p:cNvSpPr>
          <p:nvPr/>
        </p:nvSpPr>
        <p:spPr bwMode="auto">
          <a:xfrm>
            <a:off x="580570" y="1400629"/>
            <a:ext cx="8055430" cy="5087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82124" tIns="41061" rIns="82124" bIns="41061" numCol="1" anchor="t" anchorCtr="0" compatLnSpc="1">
            <a:prstTxWarp prst="textNoShape">
              <a:avLst/>
            </a:prstTxWarp>
          </a:bodyPr>
          <a:lstStyle/>
          <a:p>
            <a:pPr marL="236538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kumimoji="0" lang="en-US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Rectangle 3"/>
          <p:cNvSpPr>
            <a:spLocks noGrp="1" noChangeArrowheads="1"/>
          </p:cNvSpPr>
          <p:nvPr>
            <p:ph idx="1"/>
          </p:nvPr>
        </p:nvSpPr>
        <p:spPr>
          <a:xfrm>
            <a:off x="515938" y="1428071"/>
            <a:ext cx="8221662" cy="4437062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 Used by routers to share information about the reachability and status of remote networks.</a:t>
            </a:r>
          </a:p>
          <a:p>
            <a:pPr>
              <a:defRPr/>
            </a:pPr>
            <a:r>
              <a:rPr lang="en-US" dirty="0" smtClean="0">
                <a:cs typeface="Arial" charset="0"/>
              </a:rPr>
              <a:t>Performs</a:t>
            </a:r>
            <a:r>
              <a:rPr lang="en-US" dirty="0" smtClean="0"/>
              <a:t> network discovery and maintaining routing tables.</a:t>
            </a:r>
            <a:endParaRPr lang="en-US" dirty="0" smtClean="0">
              <a:cs typeface="Arial" charset="0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 cstate="print"/>
          <a:srcRect l="48303" t="41667" r="16335" b="15873"/>
          <a:stretch>
            <a:fillRect/>
          </a:stretch>
        </p:blipFill>
        <p:spPr bwMode="auto">
          <a:xfrm>
            <a:off x="2336800" y="2844799"/>
            <a:ext cx="4789713" cy="32334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339725" y="492125"/>
            <a:ext cx="8145463" cy="838200"/>
          </a:xfrm>
        </p:spPr>
        <p:txBody>
          <a:bodyPr/>
          <a:lstStyle/>
          <a:p>
            <a:pPr eaLnBrk="1" hangingPunct="1">
              <a:defRPr/>
            </a:pPr>
            <a:r>
              <a:rPr lang="en-US" sz="1800" dirty="0" smtClean="0"/>
              <a:t>Dynamic Routing Protocols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IPv4 Routing Protocols</a:t>
            </a:r>
            <a:endParaRPr lang="en-US" dirty="0" smtClean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5" name="Content Placeholder 3"/>
          <p:cNvSpPr txBox="1">
            <a:spLocks/>
          </p:cNvSpPr>
          <p:nvPr/>
        </p:nvSpPr>
        <p:spPr bwMode="auto">
          <a:xfrm>
            <a:off x="478970" y="1386114"/>
            <a:ext cx="8055430" cy="5087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82124" tIns="41061" rIns="82124" bIns="41061" numCol="1" anchor="t" anchorCtr="0" compatLnSpc="1">
            <a:prstTxWarp prst="textNoShape">
              <a:avLst/>
            </a:prstTxWarp>
          </a:bodyPr>
          <a:lstStyle/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kumimoji="0" lang="en-US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Content Placeholder 3"/>
          <p:cNvSpPr txBox="1">
            <a:spLocks/>
          </p:cNvSpPr>
          <p:nvPr/>
        </p:nvSpPr>
        <p:spPr bwMode="auto">
          <a:xfrm>
            <a:off x="631370" y="1451428"/>
            <a:ext cx="8055430" cy="5087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82124" tIns="41061" rIns="82124" bIns="41061" numCol="1" anchor="t" anchorCtr="0" compatLnSpc="1">
            <a:prstTxWarp prst="textNoShape">
              <a:avLst/>
            </a:prstTxWarp>
          </a:bodyPr>
          <a:lstStyle/>
          <a:p>
            <a:pPr marL="693738" lvl="1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</a:pPr>
            <a:endParaRPr lang="en-US" sz="1800" dirty="0" smtClean="0"/>
          </a:p>
          <a:p>
            <a:pPr marL="236538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</a:pPr>
            <a:endParaRPr lang="en-US" dirty="0" smtClean="0"/>
          </a:p>
          <a:p>
            <a:pPr marL="693738" lvl="1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kumimoji="0" lang="en-US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Content Placeholder 3"/>
          <p:cNvSpPr txBox="1">
            <a:spLocks/>
          </p:cNvSpPr>
          <p:nvPr/>
        </p:nvSpPr>
        <p:spPr bwMode="auto">
          <a:xfrm>
            <a:off x="580570" y="1400629"/>
            <a:ext cx="8055430" cy="5087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82124" tIns="41061" rIns="82124" bIns="41061" numCol="1" anchor="t" anchorCtr="0" compatLnSpc="1">
            <a:prstTxWarp prst="textNoShape">
              <a:avLst/>
            </a:prstTxWarp>
          </a:bodyPr>
          <a:lstStyle/>
          <a:p>
            <a:pPr marL="236538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kumimoji="0" lang="en-US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Rectangle 3"/>
          <p:cNvSpPr>
            <a:spLocks noGrp="1" noChangeArrowheads="1"/>
          </p:cNvSpPr>
          <p:nvPr>
            <p:ph idx="1"/>
          </p:nvPr>
        </p:nvSpPr>
        <p:spPr>
          <a:xfrm>
            <a:off x="515938" y="1428071"/>
            <a:ext cx="8221662" cy="4437062"/>
          </a:xfrm>
        </p:spPr>
        <p:txBody>
          <a:bodyPr/>
          <a:lstStyle/>
          <a:p>
            <a:r>
              <a:rPr lang="en-US" dirty="0" smtClean="0"/>
              <a:t> Cisco ISR routers can support a variety of dynamic IPv4 routing protocols including:</a:t>
            </a:r>
          </a:p>
          <a:p>
            <a:r>
              <a:rPr lang="en-US" b="1" dirty="0" smtClean="0"/>
              <a:t>EIGRP –</a:t>
            </a:r>
            <a:r>
              <a:rPr lang="en-US" dirty="0" smtClean="0"/>
              <a:t> Enhanced Interior Gateway Routing Protocol</a:t>
            </a:r>
          </a:p>
          <a:p>
            <a:r>
              <a:rPr lang="en-US" b="1" dirty="0" smtClean="0"/>
              <a:t>OSPF –</a:t>
            </a:r>
            <a:r>
              <a:rPr lang="en-US" dirty="0" smtClean="0"/>
              <a:t> Open Shortest Path First</a:t>
            </a:r>
          </a:p>
          <a:p>
            <a:r>
              <a:rPr lang="en-US" b="1" dirty="0" smtClean="0"/>
              <a:t>IS-IS –</a:t>
            </a:r>
            <a:r>
              <a:rPr lang="en-US" dirty="0" smtClean="0"/>
              <a:t> Intermediate System-to-Intermediate System</a:t>
            </a:r>
          </a:p>
          <a:p>
            <a:r>
              <a:rPr lang="en-US" b="1" dirty="0" smtClean="0"/>
              <a:t>RIP –</a:t>
            </a:r>
            <a:r>
              <a:rPr lang="en-US" dirty="0" smtClean="0"/>
              <a:t> Routing Information Protocol</a:t>
            </a:r>
          </a:p>
          <a:p>
            <a:pPr>
              <a:buNone/>
              <a:defRPr/>
            </a:pPr>
            <a:endParaRPr lang="en-US" dirty="0" smtClean="0">
              <a:cs typeface="Arial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289152" y="522741"/>
            <a:ext cx="8145462" cy="838200"/>
          </a:xfrm>
        </p:spPr>
        <p:txBody>
          <a:bodyPr/>
          <a:lstStyle/>
          <a:p>
            <a:pPr eaLnBrk="1" hangingPunct="1"/>
            <a:r>
              <a:rPr lang="en-US" sz="1800" dirty="0" smtClean="0">
                <a:ea typeface="ＭＳ Ｐゴシック" pitchFamily="34" charset="-128"/>
              </a:rPr>
              <a:t>Functions of a Router</a:t>
            </a:r>
            <a:br>
              <a:rPr lang="en-US" sz="1800" dirty="0" smtClean="0">
                <a:ea typeface="ＭＳ Ｐゴシック" pitchFamily="34" charset="-128"/>
              </a:rPr>
            </a:br>
            <a:r>
              <a:rPr lang="en-US" dirty="0" smtClean="0">
                <a:ea typeface="ＭＳ Ｐゴシック" pitchFamily="34" charset="-128"/>
              </a:rPr>
              <a:t>Characteristics</a:t>
            </a:r>
            <a:r>
              <a:rPr lang="en-US" sz="1800" dirty="0" smtClean="0">
                <a:ea typeface="ＭＳ Ｐゴシック" pitchFamily="34" charset="-128"/>
              </a:rPr>
              <a:t> </a:t>
            </a:r>
            <a:r>
              <a:rPr lang="en-US" dirty="0" smtClean="0">
                <a:ea typeface="ＭＳ Ｐゴシック" pitchFamily="34" charset="-128"/>
              </a:rPr>
              <a:t>of a Network</a:t>
            </a:r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 l="30384" t="29523" r="25661" b="9190"/>
          <a:stretch>
            <a:fillRect/>
          </a:stretch>
        </p:blipFill>
        <p:spPr bwMode="auto">
          <a:xfrm>
            <a:off x="1204686" y="1335314"/>
            <a:ext cx="6914741" cy="52786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339725" y="492125"/>
            <a:ext cx="8145463" cy="838200"/>
          </a:xfrm>
        </p:spPr>
        <p:txBody>
          <a:bodyPr/>
          <a:lstStyle/>
          <a:p>
            <a:pPr eaLnBrk="1" hangingPunct="1">
              <a:defRPr/>
            </a:pPr>
            <a:r>
              <a:rPr lang="en-US" sz="1800" dirty="0" smtClean="0"/>
              <a:t>Dynamic Routing Protocols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IPv4 Routing Protocols</a:t>
            </a:r>
            <a:endParaRPr lang="en-US" dirty="0" smtClean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5" name="Content Placeholder 3"/>
          <p:cNvSpPr txBox="1">
            <a:spLocks/>
          </p:cNvSpPr>
          <p:nvPr/>
        </p:nvSpPr>
        <p:spPr bwMode="auto">
          <a:xfrm>
            <a:off x="478970" y="1386114"/>
            <a:ext cx="8055430" cy="5087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82124" tIns="41061" rIns="82124" bIns="41061" numCol="1" anchor="t" anchorCtr="0" compatLnSpc="1">
            <a:prstTxWarp prst="textNoShape">
              <a:avLst/>
            </a:prstTxWarp>
          </a:bodyPr>
          <a:lstStyle/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kumimoji="0" lang="en-US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Content Placeholder 3"/>
          <p:cNvSpPr txBox="1">
            <a:spLocks/>
          </p:cNvSpPr>
          <p:nvPr/>
        </p:nvSpPr>
        <p:spPr bwMode="auto">
          <a:xfrm>
            <a:off x="631370" y="1451428"/>
            <a:ext cx="8055430" cy="5087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82124" tIns="41061" rIns="82124" bIns="41061" numCol="1" anchor="t" anchorCtr="0" compatLnSpc="1">
            <a:prstTxWarp prst="textNoShape">
              <a:avLst/>
            </a:prstTxWarp>
          </a:bodyPr>
          <a:lstStyle/>
          <a:p>
            <a:pPr marL="693738" lvl="1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</a:pPr>
            <a:endParaRPr lang="en-US" sz="1800" dirty="0" smtClean="0"/>
          </a:p>
          <a:p>
            <a:pPr marL="236538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</a:pPr>
            <a:endParaRPr lang="en-US" dirty="0" smtClean="0"/>
          </a:p>
          <a:p>
            <a:pPr marL="693738" lvl="1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kumimoji="0" lang="en-US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Content Placeholder 3"/>
          <p:cNvSpPr txBox="1">
            <a:spLocks/>
          </p:cNvSpPr>
          <p:nvPr/>
        </p:nvSpPr>
        <p:spPr bwMode="auto">
          <a:xfrm>
            <a:off x="580570" y="1400629"/>
            <a:ext cx="8055430" cy="5087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82124" tIns="41061" rIns="82124" bIns="41061" numCol="1" anchor="t" anchorCtr="0" compatLnSpc="1">
            <a:prstTxWarp prst="textNoShape">
              <a:avLst/>
            </a:prstTxWarp>
          </a:bodyPr>
          <a:lstStyle/>
          <a:p>
            <a:pPr marL="236538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kumimoji="0" lang="en-US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 cstate="print"/>
          <a:srcRect l="48191" t="34127" r="16112" b="15278"/>
          <a:stretch>
            <a:fillRect/>
          </a:stretch>
        </p:blipFill>
        <p:spPr bwMode="auto">
          <a:xfrm>
            <a:off x="1741714" y="1465942"/>
            <a:ext cx="5370286" cy="42794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339725" y="492125"/>
            <a:ext cx="8145463" cy="838200"/>
          </a:xfrm>
        </p:spPr>
        <p:txBody>
          <a:bodyPr/>
          <a:lstStyle/>
          <a:p>
            <a:pPr eaLnBrk="1" hangingPunct="1">
              <a:defRPr/>
            </a:pPr>
            <a:r>
              <a:rPr lang="en-US" sz="1800" dirty="0" smtClean="0"/>
              <a:t>Dynamic Routing Protocols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IPv6 Routing Protocols</a:t>
            </a:r>
            <a:endParaRPr lang="en-US" dirty="0" smtClean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7" name="Content Placeholder 3"/>
          <p:cNvSpPr txBox="1">
            <a:spLocks/>
          </p:cNvSpPr>
          <p:nvPr/>
        </p:nvSpPr>
        <p:spPr bwMode="auto">
          <a:xfrm>
            <a:off x="580570" y="1400629"/>
            <a:ext cx="8055430" cy="5087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82124" tIns="41061" rIns="82124" bIns="41061" numCol="1" anchor="t" anchorCtr="0" compatLnSpc="1">
            <a:prstTxWarp prst="textNoShape">
              <a:avLst/>
            </a:prstTxWarp>
          </a:bodyPr>
          <a:lstStyle/>
          <a:p>
            <a:pPr marL="236538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kumimoji="0" lang="en-US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Rectangle 3"/>
          <p:cNvSpPr>
            <a:spLocks noGrp="1" noChangeArrowheads="1"/>
          </p:cNvSpPr>
          <p:nvPr>
            <p:ph idx="1"/>
          </p:nvPr>
        </p:nvSpPr>
        <p:spPr>
          <a:xfrm>
            <a:off x="515938" y="1428071"/>
            <a:ext cx="8221662" cy="4437062"/>
          </a:xfrm>
        </p:spPr>
        <p:txBody>
          <a:bodyPr/>
          <a:lstStyle/>
          <a:p>
            <a:r>
              <a:rPr lang="en-US" dirty="0" smtClean="0"/>
              <a:t> Cisco ISR routers can support a variety of dynamic IPv6 routing protocols including:</a:t>
            </a:r>
          </a:p>
          <a:p>
            <a:r>
              <a:rPr lang="en-US" dirty="0" smtClean="0"/>
              <a:t>RIPng (RIP next generation)</a:t>
            </a:r>
          </a:p>
          <a:p>
            <a:r>
              <a:rPr lang="en-US" b="1" dirty="0" smtClean="0"/>
              <a:t>OSPF v3</a:t>
            </a:r>
            <a:endParaRPr lang="en-US" dirty="0" smtClean="0"/>
          </a:p>
          <a:p>
            <a:r>
              <a:rPr lang="en-US" dirty="0" smtClean="0"/>
              <a:t>EIGRP for IPv6</a:t>
            </a:r>
          </a:p>
          <a:p>
            <a:r>
              <a:rPr lang="en-US" dirty="0" smtClean="0"/>
              <a:t>MP-BGP4 (Multicast Protocol-Border Gateway Protocol)</a:t>
            </a:r>
          </a:p>
          <a:p>
            <a:pPr>
              <a:buNone/>
              <a:defRPr/>
            </a:pPr>
            <a:endParaRPr lang="en-US" dirty="0" smtClean="0">
              <a:cs typeface="Arial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339725" y="492125"/>
            <a:ext cx="8145463" cy="838200"/>
          </a:xfrm>
        </p:spPr>
        <p:txBody>
          <a:bodyPr/>
          <a:lstStyle/>
          <a:p>
            <a:pPr eaLnBrk="1" hangingPunct="1">
              <a:defRPr/>
            </a:pPr>
            <a:r>
              <a:rPr lang="en-US" sz="1800" dirty="0" smtClean="0"/>
              <a:t>Dynamic Routing Protocols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IPv6 Routing Protocols</a:t>
            </a:r>
            <a:endParaRPr lang="en-US" dirty="0" smtClean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7" name="Content Placeholder 3"/>
          <p:cNvSpPr txBox="1">
            <a:spLocks/>
          </p:cNvSpPr>
          <p:nvPr/>
        </p:nvSpPr>
        <p:spPr bwMode="auto">
          <a:xfrm>
            <a:off x="580570" y="1400629"/>
            <a:ext cx="8055430" cy="5087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82124" tIns="41061" rIns="82124" bIns="41061" numCol="1" anchor="t" anchorCtr="0" compatLnSpc="1">
            <a:prstTxWarp prst="textNoShape">
              <a:avLst/>
            </a:prstTxWarp>
          </a:bodyPr>
          <a:lstStyle/>
          <a:p>
            <a:pPr marL="236538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kumimoji="0" lang="en-US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 cstate="print"/>
          <a:srcRect l="48525" t="33730" r="16670" b="13691"/>
          <a:stretch>
            <a:fillRect/>
          </a:stretch>
        </p:blipFill>
        <p:spPr bwMode="auto">
          <a:xfrm>
            <a:off x="1422399" y="1451429"/>
            <a:ext cx="6139544" cy="50420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>
          <a:xfrm>
            <a:off x="274638" y="493713"/>
            <a:ext cx="8145462" cy="838200"/>
          </a:xfrm>
        </p:spPr>
        <p:txBody>
          <a:bodyPr/>
          <a:lstStyle/>
          <a:p>
            <a:pPr eaLnBrk="1" hangingPunct="1"/>
            <a:r>
              <a:rPr lang="en-US" dirty="0" smtClean="0">
                <a:ea typeface="ＭＳ Ｐゴシック" pitchFamily="34" charset="-128"/>
              </a:rPr>
              <a:t>Chapter 4: </a:t>
            </a:r>
            <a:r>
              <a:rPr lang="en-US" dirty="0" smtClean="0">
                <a:ea typeface="ＭＳ Ｐゴシック" pitchFamily="34" charset="-128"/>
              </a:rPr>
              <a:t>Summary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idx="1"/>
          </p:nvPr>
        </p:nvSpPr>
        <p:spPr>
          <a:xfrm>
            <a:off x="719138" y="1471613"/>
            <a:ext cx="8131175" cy="4437062"/>
          </a:xfrm>
        </p:spPr>
        <p:txBody>
          <a:bodyPr/>
          <a:lstStyle/>
          <a:p>
            <a:pPr marL="0" indent="0" eaLnBrk="1" hangingPunct="1">
              <a:buFont typeface="Wingdings" pitchFamily="2" charset="2"/>
              <a:buNone/>
              <a:defRPr/>
            </a:pPr>
            <a:endParaRPr lang="en-US" dirty="0" smtClean="0">
              <a:cs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ChangeArrowheads="1"/>
          </p:cNvSpPr>
          <p:nvPr/>
        </p:nvSpPr>
        <p:spPr bwMode="auto">
          <a:xfrm>
            <a:off x="0" y="0"/>
            <a:ext cx="9144000" cy="685800"/>
          </a:xfrm>
          <a:prstGeom prst="rect">
            <a:avLst/>
          </a:prstGeom>
          <a:solidFill>
            <a:srgbClr val="FFFFFF"/>
          </a:solidFill>
          <a:ln w="9525" algn="ctr">
            <a:noFill/>
            <a:miter lim="800000"/>
            <a:headEnd/>
            <a:tailEnd/>
          </a:ln>
        </p:spPr>
        <p:txBody>
          <a:bodyPr wrap="none" lIns="82124" tIns="41061" rIns="82124" bIns="41061" anchor="ctr"/>
          <a:lstStyle/>
          <a:p>
            <a:endParaRPr lang="en-US" dirty="0"/>
          </a:p>
        </p:txBody>
      </p:sp>
      <p:pic>
        <p:nvPicPr>
          <p:cNvPr id="30723" name="Picture 3" descr="CNA_largo-onwhit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08125" y="2741613"/>
            <a:ext cx="6097588" cy="892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289152" y="522741"/>
            <a:ext cx="8145462" cy="838200"/>
          </a:xfrm>
        </p:spPr>
        <p:txBody>
          <a:bodyPr/>
          <a:lstStyle/>
          <a:p>
            <a:pPr eaLnBrk="1" hangingPunct="1"/>
            <a:r>
              <a:rPr lang="en-US" sz="1800" dirty="0" smtClean="0">
                <a:ea typeface="ＭＳ Ｐゴシック" pitchFamily="34" charset="-128"/>
              </a:rPr>
              <a:t>Functions of a Router</a:t>
            </a:r>
            <a:br>
              <a:rPr lang="en-US" sz="1800" dirty="0" smtClean="0">
                <a:ea typeface="ＭＳ Ｐゴシック" pitchFamily="34" charset="-128"/>
              </a:rPr>
            </a:br>
            <a:r>
              <a:rPr lang="en-US" dirty="0" smtClean="0">
                <a:ea typeface="ＭＳ Ｐゴシック" pitchFamily="34" charset="-128"/>
              </a:rPr>
              <a:t>Why Routing?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41124" y="1407886"/>
            <a:ext cx="7602989" cy="870857"/>
          </a:xfrm>
        </p:spPr>
        <p:txBody>
          <a:bodyPr/>
          <a:lstStyle/>
          <a:p>
            <a:r>
              <a:rPr lang="en-US" dirty="0" smtClean="0"/>
              <a:t>The router is responsible for the routing of traffic between networks.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 l="43617" t="28175" r="14551" b="21230"/>
          <a:stretch>
            <a:fillRect/>
          </a:stretch>
        </p:blipFill>
        <p:spPr bwMode="auto">
          <a:xfrm>
            <a:off x="1625599" y="2183528"/>
            <a:ext cx="5689602" cy="38689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12095" y="1349829"/>
            <a:ext cx="7602989" cy="3802742"/>
          </a:xfrm>
        </p:spPr>
        <p:txBody>
          <a:bodyPr/>
          <a:lstStyle/>
          <a:p>
            <a:r>
              <a:rPr lang="en-US" dirty="0" smtClean="0"/>
              <a:t>Routers are specialized computers containing the following required components to operate:</a:t>
            </a:r>
          </a:p>
          <a:p>
            <a:pPr lvl="1"/>
            <a:r>
              <a:rPr lang="en-US" dirty="0" smtClean="0"/>
              <a:t>Central processing unit (CPU)</a:t>
            </a:r>
          </a:p>
          <a:p>
            <a:pPr lvl="1"/>
            <a:r>
              <a:rPr lang="en-US" dirty="0" smtClean="0"/>
              <a:t>Operating system (OS)  - Routers use Cisco IOS</a:t>
            </a:r>
          </a:p>
          <a:p>
            <a:pPr lvl="1"/>
            <a:r>
              <a:rPr lang="en-US" dirty="0" smtClean="0"/>
              <a:t>Memory and storage (RAM, ROM, NVRAM, Flash, hard drive)</a:t>
            </a:r>
          </a:p>
          <a:p>
            <a:r>
              <a:rPr lang="en-US" dirty="0" smtClean="0"/>
              <a:t>Routers utilize the following memory:</a:t>
            </a:r>
          </a:p>
          <a:p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55638" y="537256"/>
            <a:ext cx="8145462" cy="838200"/>
          </a:xfrm>
        </p:spPr>
        <p:txBody>
          <a:bodyPr/>
          <a:lstStyle/>
          <a:p>
            <a:r>
              <a:rPr lang="en-US" sz="1800" dirty="0" smtClean="0"/>
              <a:t>Functions of a Router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Routers are Computers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 l="47298" t="39286" r="17674" b="32936"/>
          <a:stretch>
            <a:fillRect/>
          </a:stretch>
        </p:blipFill>
        <p:spPr bwMode="auto">
          <a:xfrm>
            <a:off x="1959429" y="3889828"/>
            <a:ext cx="5326742" cy="2578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41124" y="1407886"/>
            <a:ext cx="7602989" cy="870857"/>
          </a:xfrm>
        </p:spPr>
        <p:txBody>
          <a:bodyPr/>
          <a:lstStyle/>
          <a:p>
            <a:r>
              <a:rPr lang="en-US" dirty="0" smtClean="0"/>
              <a:t>Routers use specialized ports and network interface cards to interconnect to other networks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55638" y="537256"/>
            <a:ext cx="8145462" cy="838200"/>
          </a:xfrm>
        </p:spPr>
        <p:txBody>
          <a:bodyPr/>
          <a:lstStyle/>
          <a:p>
            <a:r>
              <a:rPr lang="en-US" sz="1800" dirty="0" smtClean="0"/>
              <a:t>Functions of a Router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Routers are Computers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 l="47522" t="29636" r="18120" b="14683"/>
          <a:stretch>
            <a:fillRect/>
          </a:stretch>
        </p:blipFill>
        <p:spPr bwMode="auto">
          <a:xfrm>
            <a:off x="1915885" y="2160602"/>
            <a:ext cx="4673602" cy="4258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41124" y="1407886"/>
            <a:ext cx="7602989" cy="870857"/>
          </a:xfrm>
        </p:spPr>
        <p:txBody>
          <a:bodyPr/>
          <a:lstStyle/>
          <a:p>
            <a:r>
              <a:rPr lang="en-US" dirty="0" smtClean="0"/>
              <a:t>Routers can connect multiple networks. </a:t>
            </a:r>
          </a:p>
          <a:p>
            <a:r>
              <a:rPr lang="en-US" dirty="0" smtClean="0"/>
              <a:t>Routers have multiple interfaces, each on a different IP network.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55638" y="537256"/>
            <a:ext cx="8145462" cy="838200"/>
          </a:xfrm>
        </p:spPr>
        <p:txBody>
          <a:bodyPr/>
          <a:lstStyle/>
          <a:p>
            <a:r>
              <a:rPr lang="en-US" sz="1800" dirty="0" smtClean="0"/>
              <a:t>Functions of a Router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Routers Interconnect Networks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/>
          <a:srcRect l="47075" t="31548" r="17563" b="14484"/>
          <a:stretch>
            <a:fillRect/>
          </a:stretch>
        </p:blipFill>
        <p:spPr bwMode="auto">
          <a:xfrm>
            <a:off x="3875314" y="2438399"/>
            <a:ext cx="4601028" cy="394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PT-TMPLT-WHT_C">
  <a:themeElements>
    <a:clrScheme name="PPT-TMPLT-WHT_C 1">
      <a:dk1>
        <a:srgbClr val="000000"/>
      </a:dk1>
      <a:lt1>
        <a:srgbClr val="FFFFFF"/>
      </a:lt1>
      <a:dk2>
        <a:srgbClr val="0183B7"/>
      </a:dk2>
      <a:lt2>
        <a:srgbClr val="000000"/>
      </a:lt2>
      <a:accent1>
        <a:srgbClr val="0183B7"/>
      </a:accent1>
      <a:accent2>
        <a:srgbClr val="B21A1A"/>
      </a:accent2>
      <a:accent3>
        <a:srgbClr val="FFFFFF"/>
      </a:accent3>
      <a:accent4>
        <a:srgbClr val="000000"/>
      </a:accent4>
      <a:accent5>
        <a:srgbClr val="AAC1D8"/>
      </a:accent5>
      <a:accent6>
        <a:srgbClr val="A11616"/>
      </a:accent6>
      <a:hlink>
        <a:srgbClr val="83A2CF"/>
      </a:hlink>
      <a:folHlink>
        <a:srgbClr val="EFB525"/>
      </a:folHlink>
    </a:clrScheme>
    <a:fontScheme name="PPT-TMPLT-WHT_C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82124" tIns="41061" rIns="82124" bIns="41061" numCol="1" anchor="ctr" anchorCtr="0" compatLnSpc="1">
        <a:prstTxWarp prst="textNoShape">
          <a:avLst/>
        </a:prstTxWarp>
        <a:spAutoFit/>
      </a:bodyPr>
      <a:lstStyle>
        <a:defPPr marL="0" marR="0" indent="0" algn="ctr" defTabSz="814388" rtl="0" eaLnBrk="0" fontAlgn="base" latinLnBrk="0" hangingPunct="0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82124" tIns="41061" rIns="82124" bIns="41061" numCol="1" anchor="ctr" anchorCtr="0" compatLnSpc="1">
        <a:prstTxWarp prst="textNoShape">
          <a:avLst/>
        </a:prstTxWarp>
        <a:spAutoFit/>
      </a:bodyPr>
      <a:lstStyle>
        <a:defPPr marL="0" marR="0" indent="0" algn="ctr" defTabSz="814388" rtl="0" eaLnBrk="0" fontAlgn="base" latinLnBrk="0" hangingPunct="0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PPT-TMPLT-WHT_C 1">
        <a:dk1>
          <a:srgbClr val="000000"/>
        </a:dk1>
        <a:lt1>
          <a:srgbClr val="FFFFFF"/>
        </a:lt1>
        <a:dk2>
          <a:srgbClr val="0183B7"/>
        </a:dk2>
        <a:lt2>
          <a:srgbClr val="000000"/>
        </a:lt2>
        <a:accent1>
          <a:srgbClr val="0183B7"/>
        </a:accent1>
        <a:accent2>
          <a:srgbClr val="B21A1A"/>
        </a:accent2>
        <a:accent3>
          <a:srgbClr val="FFFFFF"/>
        </a:accent3>
        <a:accent4>
          <a:srgbClr val="000000"/>
        </a:accent4>
        <a:accent5>
          <a:srgbClr val="AAC1D8"/>
        </a:accent5>
        <a:accent6>
          <a:srgbClr val="A11616"/>
        </a:accent6>
        <a:hlink>
          <a:srgbClr val="83A2CF"/>
        </a:hlink>
        <a:folHlink>
          <a:srgbClr val="EFB52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NetAcad-4F_PPT-WHT_060408">
  <a:themeElements>
    <a:clrScheme name="Oct_2006_Cisco White Template 1">
      <a:dk1>
        <a:srgbClr val="000000"/>
      </a:dk1>
      <a:lt1>
        <a:srgbClr val="FFFFFF"/>
      </a:lt1>
      <a:dk2>
        <a:srgbClr val="0183B7"/>
      </a:dk2>
      <a:lt2>
        <a:srgbClr val="000000"/>
      </a:lt2>
      <a:accent1>
        <a:srgbClr val="0183B7"/>
      </a:accent1>
      <a:accent2>
        <a:srgbClr val="B21A1A"/>
      </a:accent2>
      <a:accent3>
        <a:srgbClr val="FFFFFF"/>
      </a:accent3>
      <a:accent4>
        <a:srgbClr val="000000"/>
      </a:accent4>
      <a:accent5>
        <a:srgbClr val="AAC1D8"/>
      </a:accent5>
      <a:accent6>
        <a:srgbClr val="A11616"/>
      </a:accent6>
      <a:hlink>
        <a:srgbClr val="83A2CF"/>
      </a:hlink>
      <a:folHlink>
        <a:srgbClr val="EFB525"/>
      </a:folHlink>
    </a:clrScheme>
    <a:fontScheme name="Oct_2006_Cisco White Templa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82124" tIns="41061" rIns="82124" bIns="41061" numCol="1" anchor="ctr" anchorCtr="0" compatLnSpc="1">
        <a:prstTxWarp prst="textNoShape">
          <a:avLst/>
        </a:prstTxWarp>
        <a:spAutoFit/>
      </a:bodyPr>
      <a:lstStyle>
        <a:defPPr marL="0" marR="0" indent="0" algn="ctr" defTabSz="814388" rtl="0" eaLnBrk="0" fontAlgn="base" latinLnBrk="0" hangingPunct="0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82124" tIns="41061" rIns="82124" bIns="41061" numCol="1" anchor="ctr" anchorCtr="0" compatLnSpc="1">
        <a:prstTxWarp prst="textNoShape">
          <a:avLst/>
        </a:prstTxWarp>
        <a:spAutoFit/>
      </a:bodyPr>
      <a:lstStyle>
        <a:defPPr marL="0" marR="0" indent="0" algn="ctr" defTabSz="814388" rtl="0" eaLnBrk="0" fontAlgn="base" latinLnBrk="0" hangingPunct="0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Oct_2006_Cisco White Template 1">
        <a:dk1>
          <a:srgbClr val="000000"/>
        </a:dk1>
        <a:lt1>
          <a:srgbClr val="FFFFFF"/>
        </a:lt1>
        <a:dk2>
          <a:srgbClr val="0183B7"/>
        </a:dk2>
        <a:lt2>
          <a:srgbClr val="000000"/>
        </a:lt2>
        <a:accent1>
          <a:srgbClr val="0183B7"/>
        </a:accent1>
        <a:accent2>
          <a:srgbClr val="B21A1A"/>
        </a:accent2>
        <a:accent3>
          <a:srgbClr val="FFFFFF"/>
        </a:accent3>
        <a:accent4>
          <a:srgbClr val="000000"/>
        </a:accent4>
        <a:accent5>
          <a:srgbClr val="AAC1D8"/>
        </a:accent5>
        <a:accent6>
          <a:srgbClr val="A11616"/>
        </a:accent6>
        <a:hlink>
          <a:srgbClr val="83A2CF"/>
        </a:hlink>
        <a:folHlink>
          <a:srgbClr val="EFB52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16055</TotalTime>
  <Pages>28</Pages>
  <Words>1859</Words>
  <Application>Microsoft Office PowerPoint</Application>
  <PresentationFormat>On-screen Show (4:3)</PresentationFormat>
  <Paragraphs>588</Paragraphs>
  <Slides>54</Slides>
  <Notes>53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54</vt:i4>
      </vt:variant>
    </vt:vector>
  </HeadingPairs>
  <TitlesOfParts>
    <vt:vector size="56" baseType="lpstr">
      <vt:lpstr>PPT-TMPLT-WHT_C</vt:lpstr>
      <vt:lpstr>NetAcad-4F_PPT-WHT_060408</vt:lpstr>
      <vt:lpstr>Chapter 4: Routing Concepts</vt:lpstr>
      <vt:lpstr>Chapter 4</vt:lpstr>
      <vt:lpstr>Chapter 4: Objectives</vt:lpstr>
      <vt:lpstr>Chapter 4: Objectives (continued)</vt:lpstr>
      <vt:lpstr>Functions of a Router Characteristics of a Network</vt:lpstr>
      <vt:lpstr>Functions of a Router Why Routing?</vt:lpstr>
      <vt:lpstr>Functions of a Router Routers are Computers</vt:lpstr>
      <vt:lpstr>Functions of a Router Routers are Computers</vt:lpstr>
      <vt:lpstr>Functions of a Router Routers Interconnect Networks</vt:lpstr>
      <vt:lpstr>Functions of a Router Routers Choose Best Paths</vt:lpstr>
      <vt:lpstr>Functions of a Router Routers Choose Best Paths</vt:lpstr>
      <vt:lpstr>Functions of a Router  Packet Forwarding Methods</vt:lpstr>
      <vt:lpstr>Connect Devices Connect to a Network</vt:lpstr>
      <vt:lpstr>Connect Devices Default Gateways</vt:lpstr>
      <vt:lpstr>Connect Devices Document Network Addressing</vt:lpstr>
      <vt:lpstr>Connect Devices Enable IP on a Host</vt:lpstr>
      <vt:lpstr>Connect Devices Device LEDs</vt:lpstr>
      <vt:lpstr>Connect Devices Console Access</vt:lpstr>
      <vt:lpstr>Connect Devices Enable IP on a Switch</vt:lpstr>
      <vt:lpstr>Basic Settings on a Router  Configure Basic Router Settings </vt:lpstr>
      <vt:lpstr>Basic Settings on a Router   Configure Router Interfaces</vt:lpstr>
      <vt:lpstr>Basic Settings on a Router  Configure an IPv6 Router Interface</vt:lpstr>
      <vt:lpstr>Basic Settings on a Router  Configure a Loopback Interface</vt:lpstr>
      <vt:lpstr>Verify Connectivity of Directly Connected Networks  Verify Interface Settings</vt:lpstr>
      <vt:lpstr>Verify Connectivity of Directly Connected Networks  Verify Interface Settings</vt:lpstr>
      <vt:lpstr>Verify Connectivity of Directly Connected Networks   Filter Show Command Output</vt:lpstr>
      <vt:lpstr>Verify Connectivity of Directly Connected Networks  Command History Feature</vt:lpstr>
      <vt:lpstr>Switching Packets between Networks  Router Switching Functions</vt:lpstr>
      <vt:lpstr>Switching Packets between Networks Send a Packet</vt:lpstr>
      <vt:lpstr>Switching Packets between Networks  Forward to the Next Hop</vt:lpstr>
      <vt:lpstr>Switching Packets between Networks  Packet Routing</vt:lpstr>
      <vt:lpstr>Switching Packets between Networks   Reach the Destination</vt:lpstr>
      <vt:lpstr>Path Determination Routing Decisions</vt:lpstr>
      <vt:lpstr>Path Determination Best Path</vt:lpstr>
      <vt:lpstr>Path Determination Load Balancing</vt:lpstr>
      <vt:lpstr>Path Determination of the route Administrative Distance</vt:lpstr>
      <vt:lpstr>Path Determination of the route Administrative Distance</vt:lpstr>
      <vt:lpstr>The Routing Table The Routing Table</vt:lpstr>
      <vt:lpstr>The Routing Table Routing Table Sources</vt:lpstr>
      <vt:lpstr>The Routing Table Routing Table Sources</vt:lpstr>
      <vt:lpstr>The Routing Table Remote Network Routing Entries</vt:lpstr>
      <vt:lpstr>Directly Connected Routes Directly Connected Interfaces</vt:lpstr>
      <vt:lpstr>Directly Connected Routes Directly Connected Interfaces</vt:lpstr>
      <vt:lpstr>Directly Connected Routes Directly Connected IPv6 Example</vt:lpstr>
      <vt:lpstr>Statically Learned Routes  Static Routes</vt:lpstr>
      <vt:lpstr>Statically Learned Routes  Static Routes Example</vt:lpstr>
      <vt:lpstr>Statically Learned Routes  Static IPv6 Routes Example</vt:lpstr>
      <vt:lpstr>Dynamic Routing Protocols Dynamic Routing</vt:lpstr>
      <vt:lpstr>Dynamic Routing Protocols IPv4 Routing Protocols</vt:lpstr>
      <vt:lpstr>Dynamic Routing Protocols IPv4 Routing Protocols</vt:lpstr>
      <vt:lpstr>Dynamic Routing Protocols IPv6 Routing Protocols</vt:lpstr>
      <vt:lpstr>Dynamic Routing Protocols IPv6 Routing Protocols</vt:lpstr>
      <vt:lpstr>Chapter 4: Summary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ITE PC v4.0 Chapter 1</dc:title>
  <dc:creator>Karen Alderson</dc:creator>
  <cp:lastModifiedBy>Rodrigo Floriano</cp:lastModifiedBy>
  <cp:revision>1114</cp:revision>
  <cp:lastPrinted>1999-01-27T00:54:54Z</cp:lastPrinted>
  <dcterms:created xsi:type="dcterms:W3CDTF">2006-10-23T15:07:30Z</dcterms:created>
  <dcterms:modified xsi:type="dcterms:W3CDTF">2013-06-18T20:07:13Z</dcterms:modified>
</cp:coreProperties>
</file>